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56" r:id="rId2"/>
    <p:sldId id="595" r:id="rId3"/>
    <p:sldId id="596" r:id="rId4"/>
    <p:sldId id="597" r:id="rId5"/>
    <p:sldId id="598" r:id="rId6"/>
    <p:sldId id="263" r:id="rId7"/>
    <p:sldId id="264" r:id="rId8"/>
    <p:sldId id="268" r:id="rId9"/>
    <p:sldId id="600" r:id="rId10"/>
    <p:sldId id="602" r:id="rId11"/>
    <p:sldId id="603" r:id="rId12"/>
    <p:sldId id="604" r:id="rId13"/>
    <p:sldId id="605" r:id="rId14"/>
    <p:sldId id="271" r:id="rId15"/>
    <p:sldId id="273" r:id="rId16"/>
    <p:sldId id="274" r:id="rId17"/>
    <p:sldId id="610" r:id="rId18"/>
    <p:sldId id="611" r:id="rId19"/>
    <p:sldId id="606" r:id="rId20"/>
    <p:sldId id="607" r:id="rId21"/>
    <p:sldId id="609" r:id="rId22"/>
  </p:sldIdLst>
  <p:sldSz cx="9144000" cy="6858000" type="screen4x3"/>
  <p:notesSz cx="7315200" cy="9601200"/>
  <p:embeddedFontLst>
    <p:embeddedFont>
      <p:font typeface="汉仪瑞云妃宋 W" pitchFamily="18" charset="-122"/>
      <p:regular r:id="rId25"/>
    </p:embeddedFont>
    <p:embeddedFont>
      <p:font typeface="Bookman Old Style" panose="02050604050505020204" pitchFamily="18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Californian FB" panose="0207040306080B030204" pitchFamily="18" charset="0"/>
      <p:regular r:id="rId36"/>
      <p:bold r:id="rId37"/>
      <p:italic r:id="rId38"/>
    </p:embeddedFont>
    <p:embeddedFont>
      <p:font typeface="Corbel" panose="020B0503020204020204" pitchFamily="34" charset="0"/>
      <p:regular r:id="rId39"/>
      <p:bold r:id="rId40"/>
      <p:italic r:id="rId41"/>
      <p:boldItalic r:id="rId42"/>
    </p:embeddedFont>
    <p:embeddedFont>
      <p:font typeface="Wingdings 2" pitchFamily="2" charset="2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2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333399"/>
    <a:srgbClr val="FF0066"/>
    <a:srgbClr val="008000"/>
    <a:srgbClr val="CC0066"/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8" autoAdjust="0"/>
    <p:restoredTop sz="86775" autoAdjust="0"/>
  </p:normalViewPr>
  <p:slideViewPr>
    <p:cSldViewPr>
      <p:cViewPr varScale="1">
        <p:scale>
          <a:sx n="118" d="100"/>
          <a:sy n="118" d="100"/>
        </p:scale>
        <p:origin x="224" y="208"/>
      </p:cViewPr>
      <p:guideLst>
        <p:guide orient="horz" pos="163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477"/>
    </p:cViewPr>
  </p:sorterViewPr>
  <p:notesViewPr>
    <p:cSldViewPr>
      <p:cViewPr varScale="1">
        <p:scale>
          <a:sx n="53" d="100"/>
          <a:sy n="53" d="100"/>
        </p:scale>
        <p:origin x="-1836" y="-84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D3E28C4F-4FE9-4D22-93D8-487A4D01D983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BD5F390F-F66B-4732-9C46-6C80D0575F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6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r">
              <a:defRPr sz="1300"/>
            </a:lvl1pPr>
          </a:lstStyle>
          <a:p>
            <a:fld id="{EE18CB36-612C-4E4A-AC83-E89476AEC2BF}" type="datetimeFigureOut">
              <a:rPr lang="en-US" smtClean="0"/>
              <a:pPr/>
              <a:t>12/19/23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1" tIns="48326" rIns="96651" bIns="4832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51" tIns="48326" rIns="96651" bIns="483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r">
              <a:defRPr sz="1300"/>
            </a:lvl1pPr>
          </a:lstStyle>
          <a:p>
            <a:fld id="{EE707532-839C-41A2-9E71-D5288AEAE6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1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3525"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1500">
                <a:solidFill>
                  <a:srgbClr val="FFFFFF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0B15C-66BF-4548-B9F7-ABFD8B692764}" type="datetime1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J. Leskovec, A. Rajaraman, J. Ullman: Mining of Massive Datasets, http://www.mmds.org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39B9-8394-4A3F-AE29-D25E40635A66}" type="datetime1">
              <a:rPr lang="en-US" smtClean="0"/>
              <a:t>12/19/23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8" name="Rectangle 7"/>
          <p:cNvSpPr/>
          <p:nvPr/>
        </p:nvSpPr>
        <p:spPr bwMode="ltGray">
          <a:xfrm>
            <a:off x="6647688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2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2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9BE1B-109A-4A1E-A524-238B7EF05396}" type="datetime1">
              <a:rPr lang="en-US" smtClean="0"/>
              <a:t>12/19/23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920" y="273629"/>
            <a:ext cx="8226720" cy="1143480"/>
          </a:xfrm>
        </p:spPr>
        <p:txBody>
          <a:bodyPr tIns="41473" bIns="41473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920" y="1604331"/>
            <a:ext cx="4043520" cy="4524955"/>
          </a:xfrm>
        </p:spPr>
        <p:txBody>
          <a:bodyPr rIns="82945" bIns="4147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39680" y="1604331"/>
            <a:ext cx="4044960" cy="4524955"/>
          </a:xfrm>
        </p:spPr>
        <p:txBody>
          <a:bodyPr rIns="82945" bIns="41473"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>
          <a:xfrm>
            <a:off x="457920" y="6247376"/>
            <a:ext cx="2126880" cy="472370"/>
          </a:xfrm>
        </p:spPr>
        <p:txBody>
          <a:bodyPr tIns="41473"/>
          <a:lstStyle>
            <a:lvl1pPr>
              <a:defRPr/>
            </a:lvl1pPr>
          </a:lstStyle>
          <a:p>
            <a:fld id="{8B8FAD7C-9E74-490A-9976-CEAC407DBF81}" type="datetime1">
              <a:rPr lang="en-US" smtClean="0"/>
              <a:t>12/19/23</a:t>
            </a:fld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>
          <a:xfrm>
            <a:off x="6554880" y="6247376"/>
            <a:ext cx="2128320" cy="472370"/>
          </a:xfrm>
        </p:spPr>
        <p:txBody>
          <a:bodyPr lIns="82945" tIns="41473" rIns="82945"/>
          <a:lstStyle>
            <a:lvl1pPr>
              <a:defRPr/>
            </a:lvl1pPr>
          </a:lstStyle>
          <a:p>
            <a:fld id="{10066599-523B-4641-9CCC-17D83CD935E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667AA6D-B4FD-46B1-B3E9-B042C52C85A2}" type="datetime1">
              <a:rPr lang="en-US" smtClean="0"/>
              <a:t>12/19/23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39826768-8FCE-4417-A22B-1D26CD2A846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7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87552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A1004-7A34-4C69-A29F-7848CCE72792}" type="datetime1">
              <a:rPr lang="en-US" smtClean="0"/>
              <a:t>12/19/23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914400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3525" b="1" cap="none" baseline="0"/>
            </a:lvl1pPr>
            <a:extLst/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2743200"/>
            <a:ext cx="8022336" cy="685800"/>
          </a:xfrm>
        </p:spPr>
        <p:txBody>
          <a:bodyPr lIns="146304" tIns="0" rIns="45720" bIns="0" anchor="t">
            <a:normAutofit/>
          </a:bodyPr>
          <a:lstStyle>
            <a:lvl1pPr marL="0" indent="0">
              <a:buNone/>
              <a:defRPr sz="3000" b="0">
                <a:solidFill>
                  <a:srgbClr val="FFFFFF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1924C-0E5F-41F9-9EF2-A30D8DD943B5}" type="datetime1">
              <a:rPr lang="en-US" smtClean="0"/>
              <a:t>12/19/23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5504688"/>
          </a:xfrm>
        </p:spPr>
        <p:txBody>
          <a:bodyPr lIns="91440"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5504688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3F3B2-6969-4711-938A-F55A29B51480}" type="datetime1">
              <a:rPr lang="en-US" smtClean="0"/>
              <a:t>12/19/23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5402"/>
            <a:ext cx="4040188" cy="715355"/>
          </a:xfrm>
        </p:spPr>
        <p:txBody>
          <a:bodyPr lIns="146304" anchor="ctr"/>
          <a:lstStyle>
            <a:lvl1pPr marL="0" indent="0">
              <a:buNone/>
              <a:defRPr sz="1725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23338"/>
            <a:ext cx="4040188" cy="437746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95402"/>
            <a:ext cx="4041775" cy="715355"/>
          </a:xfrm>
        </p:spPr>
        <p:txBody>
          <a:bodyPr lIns="146304" anchor="ctr"/>
          <a:lstStyle>
            <a:lvl1pPr marL="0" indent="0">
              <a:buNone/>
              <a:defRPr sz="1725" b="1" cap="all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023338"/>
            <a:ext cx="4041775" cy="437746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8DACF-DAC8-4C22-99F4-5AC8B8C6B7F9}" type="datetime1">
              <a:rPr lang="en-US" smtClean="0"/>
              <a:t>12/19/23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4880-51F2-491D-B30A-1FC47B871D77}" type="datetime1">
              <a:rPr lang="en-US" smtClean="0"/>
              <a:t>12/19/23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C6C30-2214-40E2-AEE5-9AE66D1057D0}" type="datetime1">
              <a:rPr lang="en-US" smtClean="0"/>
              <a:t>12/19/23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15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8" y="1743134"/>
            <a:ext cx="5920641" cy="455888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C5491-B905-4984-8643-1B7C9312C1C7}" type="datetime1">
              <a:rPr lang="en-US" smtClean="0"/>
              <a:t>12/19/23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3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15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6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0D1BAC21-6A2B-4248-BF0F-2BED273A4141}" type="datetime1">
              <a:rPr lang="en-US" smtClean="0"/>
              <a:t>12/19/23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r>
              <a:rPr lang="en-US"/>
              <a:t>J. Leskovec, A. Rajaraman, J. Ullman: Mining of Massive Datasets, http://www.mmds.org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02108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7" name="Rectangle 6"/>
          <p:cNvSpPr/>
          <p:nvPr/>
        </p:nvSpPr>
        <p:spPr bwMode="ltGray">
          <a:xfrm>
            <a:off x="1" y="3"/>
            <a:ext cx="9143999" cy="1021079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38200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8229600" cy="525780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83680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675">
                <a:solidFill>
                  <a:schemeClr val="tx1">
                    <a:tint val="9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extLst/>
          </a:lstStyle>
          <a:p>
            <a:fld id="{C998EF77-6613-48F2-974F-C60E70302254}" type="datetime1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7" y="6583680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675">
                <a:solidFill>
                  <a:schemeClr val="tx1">
                    <a:tint val="9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extLst/>
          </a:lstStyle>
          <a:p>
            <a:r>
              <a:rPr lang="en-US"/>
              <a:t>J. Leskovec, A. Rajaraman, J. Ullman: Mining of Massive Datasets, http://www.mmds.org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7" y="6583680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675">
                <a:solidFill>
                  <a:schemeClr val="tx1">
                    <a:tint val="9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extLst/>
          </a:lstStyle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5" r:id="rId12"/>
    <p:sldLayoutId id="2147483677" r:id="rId13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375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329184" indent="-24003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1pPr>
      <a:lvl2pPr marL="548640" indent="-205740" algn="l" rtl="0" eaLnBrk="1" latinLnBrk="0" hangingPunct="1">
        <a:spcBef>
          <a:spcPct val="20000"/>
        </a:spcBef>
        <a:buClr>
          <a:schemeClr val="accent2"/>
        </a:buClr>
        <a:buSzPct val="100000"/>
        <a:buFont typeface="Wingdings" pitchFamily="2" charset="2"/>
        <a:buChar char="§"/>
        <a:defRPr kumimoji="0" sz="21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2pPr>
      <a:lvl3pPr marL="747522" indent="-171450" algn="l" rtl="0" eaLnBrk="1" latinLnBrk="0" hangingPunct="1">
        <a:spcBef>
          <a:spcPct val="20000"/>
        </a:spcBef>
        <a:buClr>
          <a:schemeClr val="accent3"/>
        </a:buClr>
        <a:buSzPct val="100000"/>
        <a:buFont typeface="Wingdings" pitchFamily="2" charset="2"/>
        <a:buChar char="§"/>
        <a:defRPr kumimoji="0" sz="18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3pPr>
      <a:lvl4pPr marL="912114" indent="-13716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 pitchFamily="2" charset="2"/>
        <a:buChar char="§"/>
        <a:defRPr kumimoji="0" sz="1500" kern="120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4pPr>
      <a:lvl5pPr marL="1069848" indent="-137160" algn="l" rtl="0" eaLnBrk="1" latinLnBrk="0" hangingPunct="1">
        <a:spcBef>
          <a:spcPct val="20000"/>
        </a:spcBef>
        <a:buClr>
          <a:schemeClr val="accent5"/>
        </a:buClr>
        <a:buSzPct val="100000"/>
        <a:buFont typeface="Wingdings" pitchFamily="2" charset="2"/>
        <a:buChar char="§"/>
        <a:defRPr kumimoji="0" lang="en-US" sz="1500" kern="1200" smtClean="0"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5pPr>
      <a:lvl6pPr marL="1220724" indent="-13716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indent="-13716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1522476" indent="-13716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1673352" indent="-13716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35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066800"/>
            <a:ext cx="6343650" cy="3371850"/>
          </a:xfrm>
        </p:spPr>
        <p:txBody>
          <a:bodyPr anchor="b">
            <a:normAutofit/>
          </a:bodyPr>
          <a:lstStyle/>
          <a:p>
            <a:pPr algn="ctr"/>
            <a:br>
              <a:rPr lang="en-US" sz="4050" dirty="0"/>
            </a:br>
            <a:r>
              <a:rPr lang="zh-CN" altLang="zh-CN" dirty="0"/>
              <a:t>大数据挖掘技术及其应用</a:t>
            </a:r>
            <a:br>
              <a:rPr lang="zh-CN" altLang="zh-CN" dirty="0"/>
            </a:br>
            <a:r>
              <a:rPr lang="en-US" altLang="zh-CN" dirty="0"/>
              <a:t>Big Data Mining Technology and Applications</a:t>
            </a:r>
            <a:br>
              <a:rPr lang="zh-CN" altLang="zh-CN" dirty="0"/>
            </a:br>
            <a:r>
              <a:rPr lang="zh-CN" altLang="en-US" dirty="0"/>
              <a:t>第</a:t>
            </a:r>
            <a:r>
              <a:rPr lang="en-US" altLang="zh-CN" dirty="0"/>
              <a:t>8</a:t>
            </a:r>
            <a:r>
              <a:rPr lang="zh-CN" altLang="en-US" dirty="0"/>
              <a:t>章 </a:t>
            </a:r>
            <a:br>
              <a:rPr lang="en-US" altLang="zh-CN" dirty="0"/>
            </a:br>
            <a:r>
              <a:rPr lang="en-US" altLang="zh-CN" dirty="0"/>
              <a:t>Web</a:t>
            </a:r>
            <a:r>
              <a:rPr lang="zh-CN" altLang="en-US" dirty="0"/>
              <a:t>广告</a:t>
            </a:r>
            <a:endParaRPr lang="en-US" sz="7350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8.2 </a:t>
            </a:r>
            <a:r>
              <a:rPr lang="zh-CN" altLang="en-US" dirty="0"/>
              <a:t>在线算法</a:t>
            </a:r>
          </a:p>
        </p:txBody>
      </p:sp>
      <p:sp>
        <p:nvSpPr>
          <p:cNvPr id="24578" name="内容占位符 2"/>
          <p:cNvSpPr>
            <a:spLocks noGrp="1"/>
          </p:cNvSpPr>
          <p:nvPr>
            <p:ph idx="1"/>
          </p:nvPr>
        </p:nvSpPr>
        <p:spPr>
          <a:xfrm>
            <a:off x="152400" y="1143000"/>
            <a:ext cx="8915400" cy="55626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Off-line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算法</a:t>
            </a:r>
          </a:p>
          <a:p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On-line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算法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例 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8.1 </a:t>
            </a:r>
          </a:p>
          <a:p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仿古家具制造商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A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对词项“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chesterfield”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的投标价格是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10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美分；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厂商</a:t>
            </a:r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B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同时为“</a:t>
            </a:r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chesterfield”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和</a:t>
            </a:r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“sofa‘’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付出的投标价格是</a:t>
            </a:r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20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美分；</a:t>
            </a:r>
            <a:endParaRPr lang="en-US" altLang="zh-CN" sz="2600" dirty="0">
              <a:solidFill>
                <a:schemeClr val="accent3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r>
              <a:rPr lang="zh-CN" altLang="en-US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他们两家的月广告预算都是</a:t>
            </a:r>
            <a:r>
              <a:rPr lang="en-US" altLang="zh-CN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100</a:t>
            </a:r>
            <a:r>
              <a:rPr lang="zh-CN" altLang="en-US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美元，并且没有其他厂商对这两个词投标； </a:t>
            </a:r>
            <a:r>
              <a:rPr lang="en-US" altLang="zh-CN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A</a:t>
            </a:r>
            <a:r>
              <a:rPr lang="zh-CN" altLang="en-US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：</a:t>
            </a:r>
            <a:r>
              <a:rPr lang="en-US" altLang="zh-CN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1000</a:t>
            </a:r>
            <a:r>
              <a:rPr lang="zh-CN" altLang="en-US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个，</a:t>
            </a:r>
            <a:r>
              <a:rPr lang="en-US" altLang="zh-CN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B</a:t>
            </a:r>
            <a:r>
              <a:rPr lang="zh-CN" altLang="en-US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：</a:t>
            </a:r>
            <a:r>
              <a:rPr lang="en-US" altLang="zh-CN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500</a:t>
            </a:r>
            <a:r>
              <a:rPr lang="zh-CN" altLang="en-US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个</a:t>
            </a:r>
            <a:endParaRPr lang="en-US" altLang="zh-CN" sz="2600" dirty="0">
              <a:solidFill>
                <a:srgbClr val="0070C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r>
              <a:rPr lang="en-US" altLang="zh-CN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如果投放机会低于</a:t>
            </a: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500</a:t>
            </a: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个，选</a:t>
            </a: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B</a:t>
            </a:r>
          </a:p>
          <a:p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如果投放机会不低于</a:t>
            </a: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500</a:t>
            </a: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个，如何选？</a:t>
            </a:r>
            <a:endParaRPr lang="en-US" altLang="zh-CN" sz="2600" dirty="0">
              <a:solidFill>
                <a:schemeClr val="accent2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结论：无法保证在线算法和离线算法的效果总是一样好。</a:t>
            </a: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838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8558A5E5-A9B3-9807-9FEC-88CBF2180130}"/>
              </a:ext>
            </a:extLst>
          </p:cNvPr>
          <p:cNvSpPr/>
          <p:nvPr/>
        </p:nvSpPr>
        <p:spPr>
          <a:xfrm>
            <a:off x="1295400" y="4038600"/>
            <a:ext cx="4267200" cy="381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57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8.2 </a:t>
            </a:r>
            <a:r>
              <a:rPr lang="zh-CN" altLang="en-US" dirty="0"/>
              <a:t>在线算法</a:t>
            </a:r>
          </a:p>
        </p:txBody>
      </p:sp>
      <p:sp>
        <p:nvSpPr>
          <p:cNvPr id="24578" name="内容占位符 2"/>
          <p:cNvSpPr>
            <a:spLocks noGrp="1"/>
          </p:cNvSpPr>
          <p:nvPr>
            <p:ph idx="1"/>
          </p:nvPr>
        </p:nvSpPr>
        <p:spPr>
          <a:xfrm>
            <a:off x="152400" y="1143000"/>
            <a:ext cx="8915400" cy="55626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8.2.2 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贪心算法</a:t>
            </a:r>
          </a:p>
          <a:p>
            <a:pPr marL="89154" indent="0">
              <a:buNone/>
            </a:pP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定义：又称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贪婪算法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，是一种在每一步选择中都采取在当前状态下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最好或最优（即最有利）的选择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，从而希望导致结果是最好或最优的算法。比如在旅行推销员问题中，如果旅行员每次都选择最近的城市，那这就是一种贪心算法。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贪心算法在有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最优子结构的问题中尤为有效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。最优子结构的意思是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局部最优解能决定全局最优解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。简单地说，问题能够分解成子问题来解决，子问题的最优解能递推到最终问题的最优解。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861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8.2 </a:t>
            </a:r>
            <a:r>
              <a:rPr lang="zh-CN" altLang="en-US" dirty="0"/>
              <a:t>在线算法</a:t>
            </a:r>
          </a:p>
        </p:txBody>
      </p:sp>
      <p:sp>
        <p:nvSpPr>
          <p:cNvPr id="24578" name="内容占位符 2"/>
          <p:cNvSpPr>
            <a:spLocks noGrp="1"/>
          </p:cNvSpPr>
          <p:nvPr>
            <p:ph idx="1"/>
          </p:nvPr>
        </p:nvSpPr>
        <p:spPr>
          <a:xfrm>
            <a:off x="152400" y="1143000"/>
            <a:ext cx="8915400" cy="55626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8.2.2 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贪心算法</a:t>
            </a:r>
          </a:p>
          <a:p>
            <a:pPr marL="89154" indent="0">
              <a:buNone/>
            </a:pP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例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8.2 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8.1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中所描述场景下的一个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明显的贪心算法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就是，将查询分配给还有预算的出价更高的广告商。对于上例的数据，前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500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个“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sofa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”，或“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chesterfield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”查询会分给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B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。此时，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B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的预算被花完，从而不会再分配给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B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任何查询。这之后，剩下的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1000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个“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chesterfield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”查询会分给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A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，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而之后的“</a:t>
            </a:r>
            <a:r>
              <a:rPr lang="en-US" altLang="zh-CN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sofa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”不会产生任何广告，因此它不会给搜索引擎带来任何收入。</a:t>
            </a:r>
            <a:endParaRPr lang="en-US" altLang="zh-CN" sz="2600" dirty="0">
              <a:solidFill>
                <a:srgbClr val="C0000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sz="2600" dirty="0">
              <a:solidFill>
                <a:srgbClr val="C0000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5151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8.2 </a:t>
            </a:r>
            <a:r>
              <a:rPr lang="zh-CN" altLang="en-US" dirty="0"/>
              <a:t>在线算法</a:t>
            </a:r>
          </a:p>
        </p:txBody>
      </p:sp>
      <p:sp>
        <p:nvSpPr>
          <p:cNvPr id="24578" name="内容占位符 2"/>
          <p:cNvSpPr>
            <a:spLocks noGrp="1"/>
          </p:cNvSpPr>
          <p:nvPr>
            <p:ph idx="1"/>
          </p:nvPr>
        </p:nvSpPr>
        <p:spPr>
          <a:xfrm>
            <a:off x="152400" y="1143000"/>
            <a:ext cx="8915400" cy="55626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8.2.3 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竞争率</a:t>
            </a:r>
          </a:p>
          <a:p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在线算法不如最佳的离线算法效果那么好。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定义竞争率（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competitive ratio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）：存在某个小于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1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的常数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c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，使得对于任一输入，一个具体的在线算法的结果至少是最优离线算法结果的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c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倍。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  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常数</a:t>
            </a:r>
            <a:r>
              <a:rPr lang="en-US" altLang="zh-CN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c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如果存在的话，将被称为在线算法的竞争率</a:t>
            </a:r>
            <a:endParaRPr lang="en-US" altLang="zh-CN" sz="2600" dirty="0">
              <a:solidFill>
                <a:srgbClr val="C0000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立足于最差情况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  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例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8.3</a:t>
            </a:r>
          </a:p>
          <a:p>
            <a:pPr marL="89154" indent="0">
              <a:buNone/>
            </a:pP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  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贪心算法： 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100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元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  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最优算法： 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150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元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  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竞争率：</a:t>
            </a: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en-US" altLang="zh-CN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732620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8.3  </a:t>
            </a:r>
            <a:r>
              <a:rPr lang="zh-CN" altLang="en-US" dirty="0"/>
              <a:t> 广告匹配问题</a:t>
            </a:r>
          </a:p>
        </p:txBody>
      </p:sp>
      <p:sp>
        <p:nvSpPr>
          <p:cNvPr id="27650" name="内容占位符 2"/>
          <p:cNvSpPr>
            <a:spLocks noGrp="1"/>
          </p:cNvSpPr>
          <p:nvPr>
            <p:ph idx="1"/>
          </p:nvPr>
        </p:nvSpPr>
        <p:spPr>
          <a:xfrm>
            <a:off x="457200" y="2057400"/>
            <a:ext cx="4267200" cy="4495801"/>
          </a:xfrm>
        </p:spPr>
        <p:txBody>
          <a:bodyPr/>
          <a:lstStyle/>
          <a:p>
            <a:pPr eaLnBrk="1" hangingPunct="1"/>
            <a:r>
              <a:rPr lang="zh-CN" altLang="en-US" dirty="0"/>
              <a:t>最大匹配是一个涉及二部图的问题。</a:t>
            </a:r>
            <a:endParaRPr lang="en-US" altLang="zh-CN" dirty="0"/>
          </a:p>
          <a:p>
            <a:r>
              <a:rPr lang="zh-CN" altLang="en-US" dirty="0"/>
              <a:t>二部图：由左右两个节点集合组成的图，每条边连接的都是左集合的一个节点和右集合的一个节点。</a:t>
            </a:r>
            <a:endParaRPr lang="en-US" altLang="zh-CN" dirty="0"/>
          </a:p>
          <a:p>
            <a:pPr eaLnBrk="1" hangingPunct="1"/>
            <a:endParaRPr lang="en-US" altLang="zh-CN" dirty="0"/>
          </a:p>
          <a:p>
            <a:pPr eaLnBrk="1" hangingPunct="1"/>
            <a:endParaRPr lang="en-US" altLang="zh-CN" dirty="0"/>
          </a:p>
          <a:p>
            <a:pPr lvl="1" eaLnBrk="1" hangingPunct="1"/>
            <a:endParaRPr lang="zh-CN" altLang="en-US" dirty="0"/>
          </a:p>
        </p:txBody>
      </p:sp>
      <p:pic>
        <p:nvPicPr>
          <p:cNvPr id="27651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876800" y="1828800"/>
            <a:ext cx="3532188" cy="4480198"/>
          </a:xfrm>
          <a:prstGeom prst="rect">
            <a:avLst/>
          </a:prstGeom>
          <a:noFill/>
          <a:ln w="9525">
            <a:noFill/>
            <a:miter lim="800000"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8193267-9EE2-34E4-AA7B-7BBF0253FD55}"/>
              </a:ext>
            </a:extLst>
          </p:cNvPr>
          <p:cNvSpPr txBox="1"/>
          <p:nvPr/>
        </p:nvSpPr>
        <p:spPr>
          <a:xfrm>
            <a:off x="5029200" y="16002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70C0"/>
                </a:solidFill>
              </a:rPr>
              <a:t>Web</a:t>
            </a:r>
            <a:r>
              <a:rPr kumimoji="1" lang="zh-CN" altLang="en-US" b="1" dirty="0">
                <a:solidFill>
                  <a:srgbClr val="0070C0"/>
                </a:solidFill>
              </a:rPr>
              <a:t>页面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64482F-F90D-37DA-6684-A05515C4584F}"/>
              </a:ext>
            </a:extLst>
          </p:cNvPr>
          <p:cNvSpPr txBox="1"/>
          <p:nvPr/>
        </p:nvSpPr>
        <p:spPr>
          <a:xfrm>
            <a:off x="7162800" y="16002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B050"/>
                </a:solidFill>
              </a:rPr>
              <a:t>Web</a:t>
            </a:r>
            <a:r>
              <a:rPr kumimoji="1" lang="zh-CN" altLang="en-US" b="1" dirty="0">
                <a:solidFill>
                  <a:srgbClr val="00B050"/>
                </a:solidFill>
              </a:rPr>
              <a:t>用户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8.3.1 </a:t>
            </a:r>
            <a:r>
              <a:rPr lang="zh-CN" altLang="en-US" dirty="0"/>
              <a:t>完美匹配</a:t>
            </a:r>
          </a:p>
        </p:txBody>
      </p:sp>
      <p:pic>
        <p:nvPicPr>
          <p:cNvPr id="28674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799013" y="1878013"/>
            <a:ext cx="3638550" cy="4330700"/>
          </a:xfrm>
          <a:prstGeom prst="rect">
            <a:avLst/>
          </a:prstGeom>
          <a:noFill/>
          <a:ln w="9525">
            <a:noFill/>
            <a:miter lim="800000"/>
          </a:ln>
        </p:spPr>
      </p:pic>
      <p:sp>
        <p:nvSpPr>
          <p:cNvPr id="28675" name="内容占位符 2"/>
          <p:cNvSpPr>
            <a:spLocks noGrp="1"/>
          </p:cNvSpPr>
          <p:nvPr>
            <p:ph idx="1"/>
          </p:nvPr>
        </p:nvSpPr>
        <p:spPr>
          <a:xfrm>
            <a:off x="628650" y="1847850"/>
            <a:ext cx="4589463" cy="3943350"/>
          </a:xfrm>
        </p:spPr>
        <p:txBody>
          <a:bodyPr>
            <a:normAutofit/>
          </a:bodyPr>
          <a:lstStyle/>
          <a:p>
            <a:r>
              <a:rPr lang="zh-CN" altLang="en-US" dirty="0"/>
              <a:t>匹配：一个由边构成的子集，且</a:t>
            </a:r>
            <a:r>
              <a:rPr lang="zh-CN" altLang="en-US" b="1" dirty="0"/>
              <a:t>任何一个节点都不会同时是两条或多条边的端点</a:t>
            </a:r>
            <a:r>
              <a:rPr lang="zh-CN" altLang="en-US" dirty="0"/>
              <a:t>。</a:t>
            </a:r>
            <a:endParaRPr lang="en-US" altLang="zh-CN" dirty="0"/>
          </a:p>
          <a:p>
            <a:pPr eaLnBrk="1" hangingPunct="1"/>
            <a:r>
              <a:rPr lang="zh-CN" altLang="en-US" dirty="0"/>
              <a:t>完美匹配：每个节点都在另一边找到对象</a:t>
            </a:r>
            <a:endParaRPr lang="en-US" altLang="zh-CN" dirty="0"/>
          </a:p>
          <a:p>
            <a:pPr eaLnBrk="1" hangingPunct="1"/>
            <a:r>
              <a:rPr lang="zh-CN" altLang="en-US" dirty="0"/>
              <a:t>右图匹配数：</a:t>
            </a:r>
            <a:r>
              <a:rPr lang="en-US" altLang="zh-CN" dirty="0"/>
              <a:t>4</a:t>
            </a:r>
          </a:p>
          <a:p>
            <a:pPr eaLnBrk="1" hangingPunct="1"/>
            <a:r>
              <a:rPr lang="zh-CN" altLang="en-US" dirty="0"/>
              <a:t>最大匹配</a:t>
            </a:r>
            <a:endParaRPr lang="en-US" altLang="zh-CN" dirty="0"/>
          </a:p>
          <a:p>
            <a:pPr lvl="1" eaLnBrk="1" hangingPunct="1"/>
            <a:r>
              <a:rPr lang="zh-CN" altLang="en-US" dirty="0"/>
              <a:t>最大配对数所对应的那组匹配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2053DDC-D80E-7C35-1F8E-799B805D5425}"/>
              </a:ext>
            </a:extLst>
          </p:cNvPr>
          <p:cNvSpPr txBox="1"/>
          <p:nvPr/>
        </p:nvSpPr>
        <p:spPr>
          <a:xfrm>
            <a:off x="5113338" y="16002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70C0"/>
                </a:solidFill>
              </a:rPr>
              <a:t>Web</a:t>
            </a:r>
            <a:r>
              <a:rPr kumimoji="1" lang="zh-CN" altLang="en-US" b="1" dirty="0">
                <a:solidFill>
                  <a:srgbClr val="0070C0"/>
                </a:solidFill>
              </a:rPr>
              <a:t>页面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7B847F7-BBE0-4345-905F-A73922729D85}"/>
              </a:ext>
            </a:extLst>
          </p:cNvPr>
          <p:cNvSpPr txBox="1"/>
          <p:nvPr/>
        </p:nvSpPr>
        <p:spPr>
          <a:xfrm>
            <a:off x="7239000" y="16002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B050"/>
                </a:solidFill>
              </a:rPr>
              <a:t>Web</a:t>
            </a:r>
            <a:r>
              <a:rPr kumimoji="1" lang="zh-CN" altLang="en-US" b="1" dirty="0">
                <a:solidFill>
                  <a:srgbClr val="00B050"/>
                </a:solidFill>
              </a:rPr>
              <a:t>用户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标题 1"/>
          <p:cNvSpPr>
            <a:spLocks noGrp="1"/>
          </p:cNvSpPr>
          <p:nvPr>
            <p:ph type="title"/>
          </p:nvPr>
        </p:nvSpPr>
        <p:spPr>
          <a:xfrm>
            <a:off x="381000" y="106364"/>
            <a:ext cx="7886700" cy="1062038"/>
          </a:xfrm>
        </p:spPr>
        <p:txBody>
          <a:bodyPr/>
          <a:lstStyle/>
          <a:p>
            <a:pPr eaLnBrk="1" hangingPunct="1"/>
            <a:r>
              <a:rPr lang="en-US" altLang="zh-CN" dirty="0"/>
              <a:t>8.3.2  </a:t>
            </a:r>
            <a:r>
              <a:rPr lang="zh-CN" altLang="en-US" dirty="0"/>
              <a:t>最大匹配贪心算法</a:t>
            </a:r>
          </a:p>
        </p:txBody>
      </p:sp>
      <p:pic>
        <p:nvPicPr>
          <p:cNvPr id="29698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1825625"/>
            <a:ext cx="3430588" cy="4351338"/>
          </a:xfrm>
        </p:spPr>
      </p:pic>
      <p:sp>
        <p:nvSpPr>
          <p:cNvPr id="29699" name="标题 1"/>
          <p:cNvSpPr txBox="1"/>
          <p:nvPr/>
        </p:nvSpPr>
        <p:spPr bwMode="auto">
          <a:xfrm>
            <a:off x="5019675" y="1690688"/>
            <a:ext cx="3590925" cy="35020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r>
              <a:rPr lang="zh-CN" altLang="en-US" sz="3100" dirty="0">
                <a:latin typeface="Calibri Light"/>
              </a:rPr>
              <a:t>从左至右的策略：</a:t>
            </a:r>
            <a:endParaRPr lang="en-US" altLang="zh-CN" sz="3100" dirty="0">
              <a:latin typeface="Calibri Light"/>
            </a:endParaRPr>
          </a:p>
          <a:p>
            <a:r>
              <a:rPr lang="en-US" altLang="zh-CN" sz="3100" dirty="0">
                <a:latin typeface="Calibri Light"/>
              </a:rPr>
              <a:t>   1 -&gt; a</a:t>
            </a:r>
          </a:p>
          <a:p>
            <a:r>
              <a:rPr lang="en-US" altLang="zh-CN" sz="3100" dirty="0">
                <a:latin typeface="Calibri Light"/>
              </a:rPr>
              <a:t>   2 -&gt; b     </a:t>
            </a:r>
          </a:p>
          <a:p>
            <a:r>
              <a:rPr lang="en-US" altLang="zh-CN" sz="3100" dirty="0">
                <a:latin typeface="Calibri Light"/>
              </a:rPr>
              <a:t>   3 -&gt; d</a:t>
            </a:r>
          </a:p>
          <a:p>
            <a:endParaRPr lang="zh-CN" altLang="en-US" sz="3100" dirty="0">
              <a:latin typeface="Calibri Light"/>
            </a:endParaRPr>
          </a:p>
          <a:p>
            <a:r>
              <a:rPr lang="zh-CN" altLang="en-US" sz="3100" dirty="0">
                <a:latin typeface="Calibri Light"/>
              </a:rPr>
              <a:t>共</a:t>
            </a:r>
            <a:r>
              <a:rPr lang="en-US" altLang="zh-CN" sz="3100" dirty="0">
                <a:latin typeface="Calibri Light"/>
              </a:rPr>
              <a:t>3</a:t>
            </a:r>
            <a:r>
              <a:rPr lang="zh-CN" altLang="en-US" sz="3100" dirty="0">
                <a:latin typeface="Calibri Light"/>
              </a:rPr>
              <a:t>对</a:t>
            </a:r>
          </a:p>
        </p:txBody>
      </p:sp>
      <p:sp>
        <p:nvSpPr>
          <p:cNvPr id="29701" name="文本框 4"/>
          <p:cNvSpPr txBox="1">
            <a:spLocks noChangeArrowheads="1"/>
          </p:cNvSpPr>
          <p:nvPr/>
        </p:nvSpPr>
        <p:spPr bwMode="auto">
          <a:xfrm>
            <a:off x="628650" y="6156325"/>
            <a:ext cx="317716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itchFamily="34" charset="0"/>
              </a:rPr>
              <a:t>A</a:t>
            </a:r>
            <a:endParaRPr lang="zh-CN" altLang="en-US" dirty="0">
              <a:latin typeface="Calibri" pitchFamily="34" charset="0"/>
            </a:endParaRPr>
          </a:p>
        </p:txBody>
      </p:sp>
      <p:sp>
        <p:nvSpPr>
          <p:cNvPr id="29702" name="文本框 7"/>
          <p:cNvSpPr txBox="1">
            <a:spLocks noChangeArrowheads="1"/>
          </p:cNvSpPr>
          <p:nvPr/>
        </p:nvSpPr>
        <p:spPr bwMode="auto">
          <a:xfrm>
            <a:off x="3167063" y="6176963"/>
            <a:ext cx="309700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itchFamily="34" charset="0"/>
              </a:rPr>
              <a:t>B</a:t>
            </a:r>
            <a:endParaRPr lang="zh-CN" altLang="en-US" dirty="0">
              <a:latin typeface="Calibri" pitchFamily="34" charset="0"/>
            </a:endParaRPr>
          </a:p>
        </p:txBody>
      </p:sp>
      <p:sp>
        <p:nvSpPr>
          <p:cNvPr id="29703" name="Line 9"/>
          <p:cNvSpPr>
            <a:spLocks noChangeShapeType="1"/>
          </p:cNvSpPr>
          <p:nvPr/>
        </p:nvSpPr>
        <p:spPr bwMode="auto">
          <a:xfrm>
            <a:off x="1203325" y="2490788"/>
            <a:ext cx="20447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04" name="Line 10"/>
          <p:cNvSpPr>
            <a:spLocks noChangeShapeType="1"/>
          </p:cNvSpPr>
          <p:nvPr/>
        </p:nvSpPr>
        <p:spPr bwMode="auto">
          <a:xfrm>
            <a:off x="1203325" y="3513138"/>
            <a:ext cx="20447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05" name="Line 11"/>
          <p:cNvSpPr>
            <a:spLocks noChangeShapeType="1"/>
          </p:cNvSpPr>
          <p:nvPr/>
        </p:nvSpPr>
        <p:spPr bwMode="auto">
          <a:xfrm>
            <a:off x="1192213" y="4597400"/>
            <a:ext cx="1947862" cy="925513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C74B59E-C623-E6D1-E2A4-D70BEF573EED}"/>
              </a:ext>
            </a:extLst>
          </p:cNvPr>
          <p:cNvSpPr txBox="1"/>
          <p:nvPr/>
        </p:nvSpPr>
        <p:spPr>
          <a:xfrm>
            <a:off x="631825" y="1601839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70C0"/>
                </a:solidFill>
              </a:rPr>
              <a:t>Web</a:t>
            </a:r>
            <a:r>
              <a:rPr kumimoji="1" lang="zh-CN" altLang="en-US" b="1" dirty="0">
                <a:solidFill>
                  <a:srgbClr val="0070C0"/>
                </a:solidFill>
              </a:rPr>
              <a:t>页面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72DE288-ECC6-1056-7E45-36A6E33B6D7F}"/>
              </a:ext>
            </a:extLst>
          </p:cNvPr>
          <p:cNvSpPr txBox="1"/>
          <p:nvPr/>
        </p:nvSpPr>
        <p:spPr>
          <a:xfrm>
            <a:off x="2676525" y="1601839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B050"/>
                </a:solidFill>
              </a:rPr>
              <a:t>Web</a:t>
            </a:r>
            <a:r>
              <a:rPr kumimoji="1" lang="zh-CN" altLang="en-US" b="1" dirty="0">
                <a:solidFill>
                  <a:srgbClr val="00B050"/>
                </a:solidFill>
              </a:rPr>
              <a:t>用户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标题 1"/>
          <p:cNvSpPr>
            <a:spLocks noGrp="1"/>
          </p:cNvSpPr>
          <p:nvPr>
            <p:ph type="title"/>
          </p:nvPr>
        </p:nvSpPr>
        <p:spPr>
          <a:xfrm>
            <a:off x="381000" y="106364"/>
            <a:ext cx="7886700" cy="1062038"/>
          </a:xfrm>
        </p:spPr>
        <p:txBody>
          <a:bodyPr/>
          <a:lstStyle/>
          <a:p>
            <a:r>
              <a:rPr lang="en-US" altLang="zh-CN" dirty="0"/>
              <a:t>8.3.2  </a:t>
            </a:r>
            <a:r>
              <a:rPr lang="zh-CN" altLang="en-US" dirty="0"/>
              <a:t>最大匹配贪心算法</a:t>
            </a:r>
          </a:p>
        </p:txBody>
      </p:sp>
      <p:pic>
        <p:nvPicPr>
          <p:cNvPr id="12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825625"/>
            <a:ext cx="3430588" cy="4351338"/>
          </a:xfrm>
          <a:prstGeom prst="rect">
            <a:avLst/>
          </a:prstGeom>
        </p:spPr>
      </p:pic>
      <p:sp>
        <p:nvSpPr>
          <p:cNvPr id="13" name="标题 1"/>
          <p:cNvSpPr txBox="1"/>
          <p:nvPr/>
        </p:nvSpPr>
        <p:spPr bwMode="auto">
          <a:xfrm>
            <a:off x="4365625" y="1479550"/>
            <a:ext cx="3756025" cy="2717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altLang="en-US" sz="2800" dirty="0">
                <a:latin typeface="Calibri Light"/>
              </a:rPr>
              <a:t>从右至左</a:t>
            </a:r>
            <a:endParaRPr lang="en-US" altLang="zh-CN" sz="2800" dirty="0">
              <a:latin typeface="Calibri Light"/>
            </a:endParaRPr>
          </a:p>
          <a:p>
            <a:pPr>
              <a:lnSpc>
                <a:spcPct val="90000"/>
              </a:lnSpc>
            </a:pPr>
            <a:r>
              <a:rPr lang="en-US" altLang="zh-CN" sz="2800" dirty="0">
                <a:latin typeface="Calibri Light"/>
              </a:rPr>
              <a:t>   a -&gt; 1</a:t>
            </a:r>
          </a:p>
          <a:p>
            <a:pPr>
              <a:lnSpc>
                <a:spcPct val="90000"/>
              </a:lnSpc>
            </a:pPr>
            <a:r>
              <a:rPr lang="en-US" altLang="zh-CN" sz="2800" dirty="0">
                <a:latin typeface="Calibri Light"/>
              </a:rPr>
              <a:t>   b -&gt; 3</a:t>
            </a:r>
          </a:p>
          <a:p>
            <a:pPr>
              <a:lnSpc>
                <a:spcPct val="90000"/>
              </a:lnSpc>
            </a:pPr>
            <a:endParaRPr lang="en-US" altLang="zh-CN" sz="2800" dirty="0">
              <a:latin typeface="Calibri Light"/>
            </a:endParaRPr>
          </a:p>
          <a:p>
            <a:pPr>
              <a:lnSpc>
                <a:spcPct val="90000"/>
              </a:lnSpc>
            </a:pPr>
            <a:r>
              <a:rPr lang="en-US" altLang="zh-CN" sz="2800" dirty="0">
                <a:latin typeface="Calibri Light"/>
              </a:rPr>
              <a:t>2</a:t>
            </a:r>
            <a:r>
              <a:rPr lang="zh-CN" altLang="en-US" sz="2800" dirty="0">
                <a:latin typeface="Calibri Light"/>
              </a:rPr>
              <a:t>对</a:t>
            </a:r>
          </a:p>
          <a:p>
            <a:pPr>
              <a:lnSpc>
                <a:spcPct val="90000"/>
              </a:lnSpc>
            </a:pPr>
            <a:endParaRPr lang="zh-CN" altLang="en-US" sz="2800" dirty="0">
              <a:latin typeface="Calibri Light"/>
            </a:endParaRPr>
          </a:p>
          <a:p>
            <a:pPr>
              <a:lnSpc>
                <a:spcPct val="90000"/>
              </a:lnSpc>
            </a:pPr>
            <a:endParaRPr lang="en-US" altLang="zh-CN" sz="2800" dirty="0">
              <a:latin typeface="Calibri Light"/>
            </a:endParaRPr>
          </a:p>
        </p:txBody>
      </p:sp>
      <p:sp>
        <p:nvSpPr>
          <p:cNvPr id="14" name="文本框 4"/>
          <p:cNvSpPr txBox="1">
            <a:spLocks noChangeArrowheads="1"/>
          </p:cNvSpPr>
          <p:nvPr/>
        </p:nvSpPr>
        <p:spPr bwMode="auto">
          <a:xfrm>
            <a:off x="628650" y="6156325"/>
            <a:ext cx="317716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itchFamily="34" charset="0"/>
              </a:rPr>
              <a:t>A</a:t>
            </a:r>
            <a:endParaRPr lang="zh-CN" altLang="en-US" dirty="0">
              <a:latin typeface="Calibri" pitchFamily="34" charset="0"/>
            </a:endParaRPr>
          </a:p>
        </p:txBody>
      </p:sp>
      <p:sp>
        <p:nvSpPr>
          <p:cNvPr id="15" name="文本框 7"/>
          <p:cNvSpPr txBox="1">
            <a:spLocks noChangeArrowheads="1"/>
          </p:cNvSpPr>
          <p:nvPr/>
        </p:nvSpPr>
        <p:spPr bwMode="auto">
          <a:xfrm>
            <a:off x="3167063" y="6176963"/>
            <a:ext cx="309700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itchFamily="34" charset="0"/>
              </a:rPr>
              <a:t>B</a:t>
            </a:r>
            <a:endParaRPr lang="zh-CN" altLang="en-US" dirty="0">
              <a:latin typeface="Calibri" pitchFamily="34" charset="0"/>
            </a:endParaRPr>
          </a:p>
        </p:txBody>
      </p:sp>
      <p:sp>
        <p:nvSpPr>
          <p:cNvPr id="16" name="Line 10"/>
          <p:cNvSpPr>
            <a:spLocks noChangeShapeType="1"/>
          </p:cNvSpPr>
          <p:nvPr/>
        </p:nvSpPr>
        <p:spPr bwMode="auto">
          <a:xfrm flipV="1">
            <a:off x="1117600" y="3441700"/>
            <a:ext cx="2117725" cy="109537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Line 11"/>
          <p:cNvSpPr>
            <a:spLocks noChangeShapeType="1"/>
          </p:cNvSpPr>
          <p:nvPr/>
        </p:nvSpPr>
        <p:spPr bwMode="auto">
          <a:xfrm flipV="1">
            <a:off x="1179513" y="2444750"/>
            <a:ext cx="2008187" cy="127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矩形 8"/>
          <p:cNvSpPr>
            <a:spLocks noChangeArrowheads="1"/>
          </p:cNvSpPr>
          <p:nvPr/>
        </p:nvSpPr>
        <p:spPr bwMode="auto">
          <a:xfrm>
            <a:off x="3875088" y="3587750"/>
            <a:ext cx="4929187" cy="26543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lvl="1"/>
            <a:r>
              <a:rPr lang="zh-CN" altLang="en-US" sz="2800" dirty="0">
                <a:latin typeface="Calibri" pitchFamily="34" charset="0"/>
              </a:rPr>
              <a:t>为什么这么差？</a:t>
            </a:r>
          </a:p>
          <a:p>
            <a:pPr lvl="1"/>
            <a:endParaRPr lang="en-US" altLang="zh-CN" sz="2800" dirty="0">
              <a:latin typeface="Calibri" pitchFamily="34" charset="0"/>
            </a:endParaRPr>
          </a:p>
          <a:p>
            <a:pPr lvl="1"/>
            <a:r>
              <a:rPr lang="en-US" altLang="zh-CN" sz="2800" dirty="0">
                <a:latin typeface="Calibri" pitchFamily="34" charset="0"/>
              </a:rPr>
              <a:t>1</a:t>
            </a:r>
            <a:r>
              <a:rPr lang="zh-CN" altLang="en-US" sz="2800" dirty="0">
                <a:latin typeface="Calibri" pitchFamily="34" charset="0"/>
              </a:rPr>
              <a:t>）</a:t>
            </a:r>
            <a:r>
              <a:rPr lang="en-US" altLang="zh-CN" sz="2800" dirty="0" err="1">
                <a:latin typeface="Calibri" pitchFamily="34" charset="0"/>
              </a:rPr>
              <a:t>a,b</a:t>
            </a:r>
            <a:r>
              <a:rPr lang="zh-CN" altLang="en-US" sz="2800" dirty="0">
                <a:latin typeface="Calibri" pitchFamily="34" charset="0"/>
              </a:rPr>
              <a:t>先选。</a:t>
            </a:r>
          </a:p>
          <a:p>
            <a:pPr lvl="1"/>
            <a:r>
              <a:rPr lang="en-US" altLang="zh-CN" sz="2800" dirty="0">
                <a:latin typeface="Calibri" pitchFamily="34" charset="0"/>
              </a:rPr>
              <a:t>2</a:t>
            </a:r>
            <a:r>
              <a:rPr lang="zh-CN" altLang="en-US" sz="2800" dirty="0">
                <a:latin typeface="Calibri" pitchFamily="34" charset="0"/>
              </a:rPr>
              <a:t>）她们有两个可选对象</a:t>
            </a:r>
            <a:endParaRPr lang="en-US" altLang="zh-CN" sz="2800" dirty="0">
              <a:latin typeface="Calibri" pitchFamily="34" charset="0"/>
            </a:endParaRPr>
          </a:p>
          <a:p>
            <a:pPr lvl="1"/>
            <a:r>
              <a:rPr lang="en-US" altLang="zh-CN" sz="2800" dirty="0">
                <a:latin typeface="Calibri" pitchFamily="34" charset="0"/>
              </a:rPr>
              <a:t>3</a:t>
            </a:r>
            <a:r>
              <a:rPr lang="zh-CN" altLang="en-US" sz="2800" dirty="0">
                <a:latin typeface="Calibri" pitchFamily="34" charset="0"/>
              </a:rPr>
              <a:t>）可她们选择的，却是另外的组唯一可选的</a:t>
            </a:r>
            <a:endParaRPr lang="en-US" altLang="zh-CN" sz="2800" dirty="0">
              <a:latin typeface="Calibri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B1B9349-2D0B-51EB-6D79-76884B17E924}"/>
              </a:ext>
            </a:extLst>
          </p:cNvPr>
          <p:cNvSpPr txBox="1"/>
          <p:nvPr/>
        </p:nvSpPr>
        <p:spPr>
          <a:xfrm>
            <a:off x="628650" y="158391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70C0"/>
                </a:solidFill>
              </a:rPr>
              <a:t>Web</a:t>
            </a:r>
            <a:r>
              <a:rPr kumimoji="1" lang="zh-CN" altLang="en-US" b="1" dirty="0">
                <a:solidFill>
                  <a:srgbClr val="0070C0"/>
                </a:solidFill>
              </a:rPr>
              <a:t>页面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2E28BA4-797C-4544-C55D-9604D40B9772}"/>
              </a:ext>
            </a:extLst>
          </p:cNvPr>
          <p:cNvSpPr txBox="1"/>
          <p:nvPr/>
        </p:nvSpPr>
        <p:spPr>
          <a:xfrm>
            <a:off x="2698208" y="158119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B050"/>
                </a:solidFill>
              </a:rPr>
              <a:t>Web</a:t>
            </a:r>
            <a:r>
              <a:rPr kumimoji="1" lang="zh-CN" altLang="en-US" b="1" dirty="0">
                <a:solidFill>
                  <a:srgbClr val="00B050"/>
                </a:solidFill>
              </a:rPr>
              <a:t>用户</a:t>
            </a:r>
          </a:p>
        </p:txBody>
      </p:sp>
    </p:spTree>
    <p:extLst>
      <p:ext uri="{BB962C8B-B14F-4D97-AF65-F5344CB8AC3E}">
        <p14:creationId xmlns:p14="http://schemas.microsoft.com/office/powerpoint/2010/main" val="15853677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标题 1"/>
          <p:cNvSpPr>
            <a:spLocks noGrp="1"/>
          </p:cNvSpPr>
          <p:nvPr>
            <p:ph type="title"/>
          </p:nvPr>
        </p:nvSpPr>
        <p:spPr>
          <a:xfrm>
            <a:off x="381000" y="106364"/>
            <a:ext cx="7886700" cy="1062038"/>
          </a:xfrm>
        </p:spPr>
        <p:txBody>
          <a:bodyPr/>
          <a:lstStyle/>
          <a:p>
            <a:r>
              <a:rPr lang="en-US" altLang="zh-CN" dirty="0"/>
              <a:t>8.3.2  </a:t>
            </a:r>
            <a:r>
              <a:rPr lang="zh-CN" altLang="en-US" dirty="0"/>
              <a:t>最大匹配贪心算法</a:t>
            </a:r>
          </a:p>
        </p:txBody>
      </p:sp>
      <p:pic>
        <p:nvPicPr>
          <p:cNvPr id="10" name="内容占位符 3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82600" y="1825625"/>
            <a:ext cx="3430588" cy="4351338"/>
          </a:xfrm>
        </p:spPr>
      </p:pic>
      <p:sp>
        <p:nvSpPr>
          <p:cNvPr id="11" name="标题 1"/>
          <p:cNvSpPr txBox="1"/>
          <p:nvPr/>
        </p:nvSpPr>
        <p:spPr bwMode="auto">
          <a:xfrm>
            <a:off x="4467225" y="2139950"/>
            <a:ext cx="3756025" cy="30908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ctr"/>
          <a:lstStyle/>
          <a:p>
            <a:pPr>
              <a:lnSpc>
                <a:spcPct val="90000"/>
              </a:lnSpc>
            </a:pPr>
            <a:endParaRPr lang="en-US" altLang="zh-CN" sz="2800" dirty="0">
              <a:latin typeface="Calibri Light"/>
            </a:endParaRPr>
          </a:p>
          <a:p>
            <a:pPr>
              <a:lnSpc>
                <a:spcPct val="90000"/>
              </a:lnSpc>
            </a:pPr>
            <a:r>
              <a:rPr lang="zh-CN" altLang="en-US" sz="2800" dirty="0">
                <a:latin typeface="Calibri Light"/>
              </a:rPr>
              <a:t>还有比这更差的吗？</a:t>
            </a:r>
          </a:p>
          <a:p>
            <a:pPr>
              <a:lnSpc>
                <a:spcPct val="90000"/>
              </a:lnSpc>
            </a:pPr>
            <a:endParaRPr lang="zh-CN" altLang="en-US" sz="2800" dirty="0">
              <a:latin typeface="Calibri Light"/>
            </a:endParaRPr>
          </a:p>
          <a:p>
            <a:pPr>
              <a:lnSpc>
                <a:spcPct val="90000"/>
              </a:lnSpc>
            </a:pPr>
            <a:r>
              <a:rPr lang="zh-CN" altLang="en-US" sz="2800" dirty="0">
                <a:latin typeface="Calibri Light"/>
              </a:rPr>
              <a:t>如果没有，竞争率</a:t>
            </a:r>
            <a:r>
              <a:rPr lang="en-US" altLang="zh-CN" sz="2800" dirty="0">
                <a:latin typeface="Calibri Light"/>
              </a:rPr>
              <a:t> = 1/2</a:t>
            </a:r>
          </a:p>
        </p:txBody>
      </p:sp>
      <p:sp>
        <p:nvSpPr>
          <p:cNvPr id="19" name="文本框 4"/>
          <p:cNvSpPr txBox="1">
            <a:spLocks noChangeArrowheads="1"/>
          </p:cNvSpPr>
          <p:nvPr/>
        </p:nvSpPr>
        <p:spPr bwMode="auto">
          <a:xfrm>
            <a:off x="628650" y="6156325"/>
            <a:ext cx="370614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itchFamily="34" charset="0"/>
              </a:rPr>
              <a:t>A </a:t>
            </a:r>
            <a:endParaRPr lang="zh-CN" altLang="en-US" dirty="0">
              <a:latin typeface="Calibri" pitchFamily="34" charset="0"/>
            </a:endParaRPr>
          </a:p>
        </p:txBody>
      </p:sp>
      <p:sp>
        <p:nvSpPr>
          <p:cNvPr id="20" name="文本框 7"/>
          <p:cNvSpPr txBox="1">
            <a:spLocks noChangeArrowheads="1"/>
          </p:cNvSpPr>
          <p:nvPr/>
        </p:nvSpPr>
        <p:spPr bwMode="auto">
          <a:xfrm>
            <a:off x="3048000" y="6205538"/>
            <a:ext cx="309700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Calibri" pitchFamily="34" charset="0"/>
              </a:rPr>
              <a:t>B</a:t>
            </a:r>
            <a:endParaRPr lang="zh-CN" altLang="en-US" dirty="0">
              <a:latin typeface="Calibri" pitchFamily="34" charset="0"/>
            </a:endParaRPr>
          </a:p>
        </p:txBody>
      </p:sp>
      <p:sp>
        <p:nvSpPr>
          <p:cNvPr id="21" name="Line 8"/>
          <p:cNvSpPr>
            <a:spLocks noChangeShapeType="1"/>
          </p:cNvSpPr>
          <p:nvPr/>
        </p:nvSpPr>
        <p:spPr bwMode="auto">
          <a:xfrm flipV="1">
            <a:off x="1117600" y="3441700"/>
            <a:ext cx="2117725" cy="109537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Line 9"/>
          <p:cNvSpPr>
            <a:spLocks noChangeShapeType="1"/>
          </p:cNvSpPr>
          <p:nvPr/>
        </p:nvSpPr>
        <p:spPr bwMode="auto">
          <a:xfrm flipV="1">
            <a:off x="1179513" y="2444750"/>
            <a:ext cx="2008187" cy="127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A59B593-3DF9-0772-60C0-630B634E0AA9}"/>
              </a:ext>
            </a:extLst>
          </p:cNvPr>
          <p:cNvSpPr txBox="1"/>
          <p:nvPr/>
        </p:nvSpPr>
        <p:spPr>
          <a:xfrm>
            <a:off x="628650" y="1562141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70C0"/>
                </a:solidFill>
              </a:rPr>
              <a:t>Web</a:t>
            </a:r>
            <a:r>
              <a:rPr kumimoji="1" lang="zh-CN" altLang="en-US" b="1" dirty="0">
                <a:solidFill>
                  <a:srgbClr val="0070C0"/>
                </a:solidFill>
              </a:rPr>
              <a:t>页面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72CC41D-482A-0180-734D-67E58DBE144F}"/>
              </a:ext>
            </a:extLst>
          </p:cNvPr>
          <p:cNvSpPr txBox="1"/>
          <p:nvPr/>
        </p:nvSpPr>
        <p:spPr>
          <a:xfrm>
            <a:off x="2663825" y="1562141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00B050"/>
                </a:solidFill>
              </a:rPr>
              <a:t>Web</a:t>
            </a:r>
            <a:r>
              <a:rPr kumimoji="1" lang="zh-CN" altLang="en-US" b="1" dirty="0">
                <a:solidFill>
                  <a:srgbClr val="00B050"/>
                </a:solidFill>
              </a:rPr>
              <a:t>用户</a:t>
            </a:r>
          </a:p>
        </p:txBody>
      </p:sp>
    </p:spTree>
    <p:extLst>
      <p:ext uri="{BB962C8B-B14F-4D97-AF65-F5344CB8AC3E}">
        <p14:creationId xmlns:p14="http://schemas.microsoft.com/office/powerpoint/2010/main" val="18774603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8.4   </a:t>
            </a:r>
            <a:r>
              <a:rPr lang="en-US" altLang="zh-CN" dirty="0" err="1"/>
              <a:t>adwords</a:t>
            </a:r>
            <a:r>
              <a:rPr lang="en-US" altLang="zh-CN" dirty="0"/>
              <a:t> </a:t>
            </a:r>
            <a:r>
              <a:rPr lang="zh-CN" altLang="en-US" dirty="0"/>
              <a:t>问题</a:t>
            </a:r>
          </a:p>
        </p:txBody>
      </p:sp>
      <p:sp>
        <p:nvSpPr>
          <p:cNvPr id="24578" name="内容占位符 2"/>
          <p:cNvSpPr>
            <a:spLocks noGrp="1"/>
          </p:cNvSpPr>
          <p:nvPr>
            <p:ph idx="1"/>
          </p:nvPr>
        </p:nvSpPr>
        <p:spPr>
          <a:xfrm>
            <a:off x="152400" y="1143000"/>
            <a:ext cx="8915400" cy="55626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8.4.1 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搜索广告的问题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 eaLnBrk="1" hangingPunct="1">
              <a:buNone/>
            </a:pP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问题描述</a:t>
            </a:r>
            <a:endParaRPr lang="en-US" altLang="zh-CN" sz="2600" dirty="0">
              <a:solidFill>
                <a:srgbClr val="C0000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600" dirty="0">
                <a:solidFill>
                  <a:schemeClr val="accent5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对于每条查询，谷歌显示的广告数目有限；</a:t>
            </a:r>
            <a:endParaRPr lang="en-US" altLang="zh-CN" sz="2600" dirty="0">
              <a:solidFill>
                <a:schemeClr val="accent5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en-US" altLang="zh-CN" sz="2600" dirty="0" err="1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Adwords</a:t>
            </a:r>
            <a:r>
              <a:rPr lang="zh-CN" altLang="en-US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系统的用户会指定一个预算，即他们愿意在一个月内为其广告的所有点击所付的费用；</a:t>
            </a:r>
            <a:endParaRPr lang="en-US" altLang="zh-CN" sz="2600" dirty="0">
              <a:solidFill>
                <a:srgbClr val="0070C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并不是简单地按照广告商的出价来排序，而是按照其对每条广告的期望收益来排序</a:t>
            </a: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sz="2600" dirty="0">
              <a:solidFill>
                <a:srgbClr val="C0000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55004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内容概要</a:t>
            </a:r>
          </a:p>
        </p:txBody>
      </p:sp>
      <p:sp>
        <p:nvSpPr>
          <p:cNvPr id="17410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9154" indent="0" eaLnBrk="1" hangingPunct="1">
              <a:buNone/>
            </a:pPr>
            <a:r>
              <a:rPr lang="zh-CN" altLang="en-US" sz="3200" dirty="0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教学大纲要求</a:t>
            </a:r>
            <a:endParaRPr lang="en-US" altLang="zh-CN" sz="3200" dirty="0">
              <a:latin typeface="汉仪瑞云妃宋 W" panose="00020600040101010101" pitchFamily="18" charset="-122"/>
              <a:ea typeface="汉仪瑞云妃宋 W" panose="00020600040101010101" pitchFamily="18" charset="-122"/>
            </a:endParaRPr>
          </a:p>
          <a:p>
            <a:r>
              <a:rPr lang="zh-CN" altLang="zh-CN" sz="3200" dirty="0">
                <a:solidFill>
                  <a:srgbClr val="FF0000"/>
                </a:solidFill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在线广告</a:t>
            </a:r>
            <a:r>
              <a:rPr lang="zh-CN" altLang="zh-CN" sz="3200" dirty="0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概念</a:t>
            </a:r>
          </a:p>
          <a:p>
            <a:r>
              <a:rPr lang="zh-CN" altLang="zh-CN" sz="3200" dirty="0">
                <a:solidFill>
                  <a:srgbClr val="FF0000"/>
                </a:solidFill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在线</a:t>
            </a:r>
            <a:r>
              <a:rPr lang="zh-CN" altLang="zh-CN" sz="3200" dirty="0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算法</a:t>
            </a:r>
          </a:p>
          <a:p>
            <a:r>
              <a:rPr lang="en-US" altLang="zh-CN" sz="3200" dirty="0" err="1">
                <a:solidFill>
                  <a:srgbClr val="FF0000"/>
                </a:solidFill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Adwords</a:t>
            </a:r>
            <a:r>
              <a:rPr lang="zh-CN" altLang="zh-CN" sz="3200" dirty="0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问题</a:t>
            </a:r>
          </a:p>
          <a:p>
            <a:r>
              <a:rPr lang="en-US" altLang="zh-CN" sz="3200" dirty="0" err="1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Adwords</a:t>
            </a:r>
            <a:r>
              <a:rPr lang="zh-CN" altLang="zh-CN" sz="3200" dirty="0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的实现</a:t>
            </a:r>
          </a:p>
          <a:p>
            <a:pPr marL="89154" indent="0">
              <a:buNone/>
            </a:pPr>
            <a:endParaRPr lang="en-US" altLang="zh-CN" sz="3200" dirty="0">
              <a:latin typeface="汉仪瑞云妃宋 W" panose="00020600040101010101" pitchFamily="18" charset="-122"/>
              <a:ea typeface="汉仪瑞云妃宋 W" panose="00020600040101010101" pitchFamily="18" charset="-122"/>
            </a:endParaRPr>
          </a:p>
          <a:p>
            <a:pPr marL="89154" indent="0">
              <a:buNone/>
            </a:pPr>
            <a:r>
              <a:rPr lang="zh-CN" altLang="zh-CN" sz="3200" dirty="0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教学基本要求：</a:t>
            </a:r>
            <a:r>
              <a:rPr lang="zh-CN" altLang="zh-CN" sz="3200" dirty="0">
                <a:solidFill>
                  <a:srgbClr val="FF0000"/>
                </a:solidFill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掌握</a:t>
            </a:r>
            <a:r>
              <a:rPr lang="zh-CN" altLang="zh-CN" sz="3200" dirty="0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在线广告基本概念和在线贪心算法基本模型，</a:t>
            </a:r>
            <a:r>
              <a:rPr lang="zh-CN" altLang="zh-CN" sz="3200" dirty="0">
                <a:solidFill>
                  <a:srgbClr val="FF0000"/>
                </a:solidFill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了解</a:t>
            </a:r>
            <a:r>
              <a:rPr lang="en-US" altLang="zh-CN" sz="3200" dirty="0" err="1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Adwords</a:t>
            </a:r>
            <a:r>
              <a:rPr lang="zh-CN" altLang="zh-CN" sz="3200" dirty="0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问题和</a:t>
            </a:r>
            <a:r>
              <a:rPr lang="en-US" altLang="zh-CN" sz="3200" dirty="0" err="1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Adwords</a:t>
            </a:r>
            <a:r>
              <a:rPr lang="zh-CN" altLang="zh-CN" sz="3200" dirty="0">
                <a:latin typeface="汉仪瑞云妃宋 W" panose="00020600040101010101" pitchFamily="18" charset="-122"/>
                <a:ea typeface="汉仪瑞云妃宋 W" panose="00020600040101010101" pitchFamily="18" charset="-122"/>
              </a:rPr>
              <a:t>算法的实现。</a:t>
            </a:r>
          </a:p>
          <a:p>
            <a:pPr marL="89154" indent="0" eaLnBrk="1" hangingPunct="1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9866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8.4   </a:t>
            </a:r>
            <a:r>
              <a:rPr lang="en-US" altLang="zh-CN" dirty="0" err="1"/>
              <a:t>adwords</a:t>
            </a:r>
            <a:r>
              <a:rPr lang="en-US" altLang="zh-CN" dirty="0"/>
              <a:t> </a:t>
            </a:r>
            <a:r>
              <a:rPr lang="zh-CN" altLang="en-US" dirty="0"/>
              <a:t>问题</a:t>
            </a:r>
          </a:p>
        </p:txBody>
      </p:sp>
      <p:sp>
        <p:nvSpPr>
          <p:cNvPr id="24578" name="内容占位符 2"/>
          <p:cNvSpPr>
            <a:spLocks noGrp="1"/>
          </p:cNvSpPr>
          <p:nvPr>
            <p:ph idx="1"/>
          </p:nvPr>
        </p:nvSpPr>
        <p:spPr>
          <a:xfrm>
            <a:off x="152400" y="1143000"/>
            <a:ext cx="8915400" cy="55626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8.4.2  </a:t>
            </a:r>
            <a:r>
              <a:rPr lang="en-US" altLang="zh-CN" sz="2600" dirty="0" err="1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Adwords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问题的定义</a:t>
            </a:r>
            <a:endParaRPr lang="en-US" altLang="zh-CN" sz="2600" dirty="0">
              <a:solidFill>
                <a:srgbClr val="C0000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 eaLnBrk="1" hangingPunct="1">
              <a:buNone/>
            </a:pPr>
            <a:r>
              <a:rPr lang="zh-CN" altLang="en-US" sz="2600" dirty="0">
                <a:solidFill>
                  <a:srgbClr val="C0000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已知：</a:t>
            </a:r>
            <a:endParaRPr lang="en-US" altLang="zh-CN" sz="2600" dirty="0">
              <a:solidFill>
                <a:srgbClr val="C0000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zh-CN" altLang="en-US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众多广告商为搜索查询设定的投标价格集合。</a:t>
            </a: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26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zh-CN" altLang="en-US" sz="26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每个广告商一查询对所对应的点击率。</a:t>
            </a:r>
            <a:endParaRPr lang="en-US" altLang="zh-CN" sz="2600" dirty="0">
              <a:solidFill>
                <a:schemeClr val="accent1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zh-CN" altLang="en-US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每个广告商的预算。我们假定预算的周期为一个月，当然实际中任意时间单位都有可能使用；</a:t>
            </a:r>
            <a:endParaRPr lang="en-US" altLang="zh-CN" sz="2600" dirty="0">
              <a:solidFill>
                <a:srgbClr val="0070C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en-US" altLang="zh-CN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zh-CN" altLang="en-US" sz="2600" dirty="0">
                <a:solidFill>
                  <a:schemeClr val="accent5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每个搜索查询所显示的广告数目上限</a:t>
            </a:r>
            <a:endParaRPr lang="en-US" altLang="zh-CN" sz="2600" dirty="0">
              <a:solidFill>
                <a:schemeClr val="accent5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n"/>
            </a:pP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r>
              <a:rPr lang="zh-CN" altLang="en-US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约束：</a:t>
            </a: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反馈不会超过上述每条查询所显示的广告数目的上限</a:t>
            </a: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600" dirty="0">
                <a:solidFill>
                  <a:srgbClr val="0070C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该集合中的每个广告商都对本条搜索查询出价</a:t>
            </a:r>
            <a:endParaRPr lang="en-US" altLang="zh-CN" sz="2600" dirty="0">
              <a:solidFill>
                <a:srgbClr val="0070C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6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每个广告商必须剩余足够的预算来为广告的点击付费</a:t>
            </a:r>
            <a:endParaRPr lang="en-US" altLang="zh-CN" sz="2600" dirty="0">
              <a:solidFill>
                <a:schemeClr val="accent1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sz="2600" dirty="0">
              <a:solidFill>
                <a:srgbClr val="C0000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9548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8.4   </a:t>
            </a:r>
            <a:r>
              <a:rPr lang="en-US" altLang="zh-CN" dirty="0" err="1"/>
              <a:t>adwords</a:t>
            </a:r>
            <a:r>
              <a:rPr lang="en-US" altLang="zh-CN" dirty="0"/>
              <a:t> </a:t>
            </a:r>
            <a:r>
              <a:rPr lang="zh-CN" altLang="en-US" dirty="0"/>
              <a:t>问题</a:t>
            </a:r>
          </a:p>
        </p:txBody>
      </p:sp>
      <p:sp>
        <p:nvSpPr>
          <p:cNvPr id="24578" name="内容占位符 2"/>
          <p:cNvSpPr>
            <a:spLocks noGrp="1"/>
          </p:cNvSpPr>
          <p:nvPr>
            <p:ph idx="1"/>
          </p:nvPr>
        </p:nvSpPr>
        <p:spPr>
          <a:xfrm>
            <a:off x="152400" y="1143000"/>
            <a:ext cx="8915400" cy="5562600"/>
          </a:xfrm>
        </p:spPr>
        <p:txBody>
          <a:bodyPr>
            <a:normAutofit/>
          </a:bodyPr>
          <a:lstStyle/>
          <a:p>
            <a:pPr marL="89154" indent="0">
              <a:buNone/>
            </a:pPr>
            <a:r>
              <a:rPr lang="en-US" altLang="zh-CN" sz="26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8.4.3 </a:t>
            </a:r>
            <a:r>
              <a:rPr lang="en-US" altLang="zh-CN" sz="2600" dirty="0" err="1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Adwords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问题的贪心算法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6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对每条查询只显示一个广告</a:t>
            </a:r>
            <a:r>
              <a:rPr lang="en-US" altLang="zh-CN" sz="26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;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6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所有广告商的预算都相等</a:t>
            </a:r>
            <a:endParaRPr lang="en-US" altLang="zh-CN" sz="2600" dirty="0">
              <a:solidFill>
                <a:schemeClr val="accent6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所有广告的点击率都相等</a:t>
            </a: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600" dirty="0">
                <a:solidFill>
                  <a:schemeClr val="accent1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</a:t>
            </a: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所有的出价不是</a:t>
            </a: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0</a:t>
            </a: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就是</a:t>
            </a: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1 </a:t>
            </a: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或我们可以假设每个广告的价值</a:t>
            </a: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(</a:t>
            </a: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出价和点击率的乘积</a:t>
            </a:r>
            <a:r>
              <a:rPr lang="en-US" altLang="zh-CN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)</a:t>
            </a: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相等。</a:t>
            </a:r>
            <a:endParaRPr lang="en-US" altLang="zh-CN" sz="2600" dirty="0">
              <a:solidFill>
                <a:schemeClr val="accent2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sz="2600" dirty="0">
              <a:solidFill>
                <a:schemeClr val="accent2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r>
              <a:rPr lang="en-US" altLang="zh-CN" sz="2600" dirty="0">
                <a:solidFill>
                  <a:schemeClr val="accent6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8.4.4 Balance </a:t>
            </a:r>
            <a:r>
              <a:rPr lang="zh-CN" altLang="en-US" sz="2600" dirty="0">
                <a:solidFill>
                  <a:schemeClr val="accent6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算法</a:t>
            </a:r>
            <a:endParaRPr lang="en-US" altLang="zh-CN" sz="2600" dirty="0">
              <a:solidFill>
                <a:schemeClr val="accent6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r>
              <a:rPr lang="zh-CN" altLang="en-US" sz="26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含义： 它将查询分配给出价最高且剩余预算最多的广告商。如果多个广告商的剩余预算相等，那么可以随意地选择其中的一个。</a:t>
            </a:r>
            <a:endParaRPr lang="en-US" altLang="zh-CN" sz="2600" dirty="0">
              <a:solidFill>
                <a:schemeClr val="accent2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sz="2600" dirty="0">
              <a:solidFill>
                <a:srgbClr val="C0000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2462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Web</a:t>
            </a:r>
            <a:r>
              <a:rPr lang="zh-CN" altLang="en-US" dirty="0"/>
              <a:t>广告的现状</a:t>
            </a:r>
          </a:p>
        </p:txBody>
      </p:sp>
      <p:sp>
        <p:nvSpPr>
          <p:cNvPr id="17410" name="内容占位符 2"/>
          <p:cNvSpPr>
            <a:spLocks noGrp="1"/>
          </p:cNvSpPr>
          <p:nvPr>
            <p:ph idx="1"/>
          </p:nvPr>
        </p:nvSpPr>
        <p:spPr>
          <a:xfrm>
            <a:off x="304800" y="1447800"/>
            <a:ext cx="8686800" cy="52578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sz="2800" dirty="0">
                <a:solidFill>
                  <a:schemeClr val="accent6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各种有趣的</a:t>
            </a:r>
            <a:r>
              <a:rPr lang="en-US" altLang="zh-CN" sz="2800" dirty="0">
                <a:solidFill>
                  <a:schemeClr val="accent6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Web</a:t>
            </a:r>
            <a:r>
              <a:rPr lang="zh-CN" altLang="en-US" sz="2800" dirty="0">
                <a:solidFill>
                  <a:schemeClr val="accent6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应用能够通过广告而不是用户订阅来维持生计</a:t>
            </a:r>
            <a:endParaRPr lang="en-US" altLang="zh-CN" sz="2800" dirty="0">
              <a:solidFill>
                <a:schemeClr val="accent6">
                  <a:lumMod val="50000"/>
                </a:schemeClr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800" dirty="0">
                <a:solidFill>
                  <a:schemeClr val="accent4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广播和电视行业已设法将广告作为它们的主要收入来源</a:t>
            </a:r>
            <a:endParaRPr lang="en-US" altLang="zh-CN" sz="2800" dirty="0">
              <a:solidFill>
                <a:schemeClr val="accent4">
                  <a:lumMod val="50000"/>
                </a:schemeClr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sz="2800" dirty="0">
                <a:solidFill>
                  <a:srgbClr val="00B05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大部分媒体，如报纸和期刊，却不得不采用混合策略，即同时从广告和订阅中获得收入。</a:t>
            </a:r>
            <a:endParaRPr lang="en-US" altLang="zh-CN" sz="2800" dirty="0">
              <a:solidFill>
                <a:srgbClr val="00B05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sz="3200" dirty="0">
              <a:latin typeface="汉仪瑞云妃宋 W" panose="00020600040101010101" pitchFamily="18" charset="-122"/>
              <a:ea typeface="汉仪瑞云妃宋 W" panose="00020600040101010101" pitchFamily="18" charset="-122"/>
            </a:endParaRPr>
          </a:p>
          <a:p>
            <a:pPr marL="89154" indent="0" eaLnBrk="1" hangingPunct="1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5927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Web</a:t>
            </a:r>
            <a:r>
              <a:rPr lang="zh-CN" altLang="en-US" dirty="0"/>
              <a:t>广告的现状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0299FEB6-F10C-45CE-AE9E-1142306B4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34000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2800" dirty="0">
                <a:solidFill>
                  <a:srgbClr val="00B05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广告信息平台（直投）</a:t>
            </a:r>
            <a:endParaRPr lang="en-US" altLang="zh-CN" sz="2800" dirty="0">
              <a:solidFill>
                <a:srgbClr val="00B05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lvl="1" eaLnBrk="1" hangingPunct="1"/>
            <a:r>
              <a:rPr lang="en-US" altLang="zh-CN" sz="2800" dirty="0">
                <a:solidFill>
                  <a:srgbClr val="00B05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58</a:t>
            </a:r>
            <a:r>
              <a:rPr lang="zh-CN" altLang="en-US" sz="2800" dirty="0">
                <a:solidFill>
                  <a:srgbClr val="00B05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同城，赶集网，安居客</a:t>
            </a:r>
          </a:p>
          <a:p>
            <a:pPr eaLnBrk="1" hangingPunct="1"/>
            <a:r>
              <a:rPr lang="zh-CN" altLang="en-US" sz="2800" dirty="0">
                <a:solidFill>
                  <a:srgbClr val="7030A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媒体网站广告（显示）</a:t>
            </a:r>
            <a:endParaRPr lang="en-US" altLang="zh-CN" sz="2800" dirty="0">
              <a:solidFill>
                <a:srgbClr val="7030A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lvl="1" eaLnBrk="1" hangingPunct="1"/>
            <a:r>
              <a:rPr lang="zh-CN" altLang="en-US" sz="2800" dirty="0">
                <a:solidFill>
                  <a:srgbClr val="7030A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同一个用户相邻两次访问，显示的广告不同</a:t>
            </a:r>
            <a:endParaRPr lang="en-US" altLang="zh-CN" sz="2800" dirty="0">
              <a:solidFill>
                <a:srgbClr val="7030A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eaLnBrk="1" hangingPunct="1"/>
            <a:r>
              <a:rPr lang="zh-CN" altLang="en-US" sz="2800" dirty="0">
                <a:solidFill>
                  <a:srgbClr val="00206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站内推荐</a:t>
            </a:r>
            <a:endParaRPr lang="en-US" altLang="zh-CN" sz="2800" dirty="0">
              <a:solidFill>
                <a:srgbClr val="00206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lvl="1" eaLnBrk="1" hangingPunct="1"/>
            <a:r>
              <a:rPr lang="zh-CN" altLang="en-US" sz="2800" dirty="0">
                <a:solidFill>
                  <a:srgbClr val="00206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还买了什么，猜你喜欢</a:t>
            </a:r>
            <a:endParaRPr lang="en-US" altLang="zh-CN" sz="2800" dirty="0">
              <a:solidFill>
                <a:srgbClr val="00206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eaLnBrk="1" hangingPunct="1"/>
            <a:r>
              <a:rPr lang="en-US" altLang="zh-CN" sz="2800" dirty="0" err="1">
                <a:solidFill>
                  <a:schemeClr val="accent6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Adwords</a:t>
            </a:r>
            <a:r>
              <a:rPr lang="zh-CN" altLang="en-US" sz="2800" dirty="0">
                <a:solidFill>
                  <a:schemeClr val="accent6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广告</a:t>
            </a:r>
            <a:endParaRPr lang="en-US" altLang="zh-CN" sz="2800" dirty="0">
              <a:solidFill>
                <a:schemeClr val="accent6">
                  <a:lumMod val="50000"/>
                </a:schemeClr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lvl="1" eaLnBrk="1" hangingPunct="1"/>
            <a:r>
              <a:rPr lang="zh-CN" altLang="en-US" sz="2800" dirty="0">
                <a:solidFill>
                  <a:schemeClr val="accent6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搜索引擎广告</a:t>
            </a:r>
            <a:endParaRPr lang="en-US" altLang="zh-CN" sz="2800" dirty="0">
              <a:solidFill>
                <a:schemeClr val="accent6">
                  <a:lumMod val="50000"/>
                </a:schemeClr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8067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标题 1"/>
          <p:cNvSpPr>
            <a:spLocks noGrp="1"/>
          </p:cNvSpPr>
          <p:nvPr>
            <p:ph type="title"/>
          </p:nvPr>
        </p:nvSpPr>
        <p:spPr>
          <a:xfrm>
            <a:off x="304800" y="-76200"/>
            <a:ext cx="7886700" cy="1325563"/>
          </a:xfrm>
        </p:spPr>
        <p:txBody>
          <a:bodyPr/>
          <a:lstStyle/>
          <a:p>
            <a:r>
              <a:rPr lang="en-US" altLang="zh-CN" dirty="0"/>
              <a:t>8.1 </a:t>
            </a:r>
            <a:r>
              <a:rPr lang="zh-CN" altLang="en-US" dirty="0"/>
              <a:t>在线广告相关问题</a:t>
            </a:r>
          </a:p>
        </p:txBody>
      </p:sp>
      <p:sp>
        <p:nvSpPr>
          <p:cNvPr id="18434" name="内容占位符 2"/>
          <p:cNvSpPr>
            <a:spLocks noGrp="1"/>
          </p:cNvSpPr>
          <p:nvPr>
            <p:ph idx="1"/>
          </p:nvPr>
        </p:nvSpPr>
        <p:spPr>
          <a:xfrm>
            <a:off x="92901" y="1066800"/>
            <a:ext cx="9067800" cy="5608637"/>
          </a:xfrm>
        </p:spPr>
        <p:txBody>
          <a:bodyPr>
            <a:noAutofit/>
          </a:bodyPr>
          <a:lstStyle/>
          <a:p>
            <a:pPr marL="89154" indent="0">
              <a:buNone/>
            </a:pPr>
            <a:r>
              <a:rPr lang="en-US" altLang="zh-CN" dirty="0">
                <a:solidFill>
                  <a:srgbClr val="00206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8.1.1 Web</a:t>
            </a:r>
            <a:r>
              <a:rPr lang="zh-CN" altLang="en-US" dirty="0">
                <a:solidFill>
                  <a:srgbClr val="00206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的常见场景</a:t>
            </a:r>
            <a:endParaRPr lang="en-US" altLang="zh-CN" dirty="0">
              <a:solidFill>
                <a:srgbClr val="00206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en-US" altLang="zh-CN" dirty="0">
              <a:solidFill>
                <a:srgbClr val="00206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algn="just"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chemeClr val="accent6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一些网站，如</a:t>
            </a:r>
            <a:r>
              <a:rPr lang="en-US" altLang="zh-CN" dirty="0">
                <a:solidFill>
                  <a:schemeClr val="accent6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eBay, </a:t>
            </a:r>
            <a:r>
              <a:rPr lang="zh-CN" altLang="en-US" dirty="0">
                <a:solidFill>
                  <a:schemeClr val="accent6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新浪门户等，允许广告商以免费、付费或委托方式直接投放广告。</a:t>
            </a:r>
            <a:endParaRPr lang="en-US" altLang="zh-CN" dirty="0">
              <a:solidFill>
                <a:schemeClr val="accent6">
                  <a:lumMod val="50000"/>
                </a:schemeClr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algn="just"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很多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Web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网站上的展示广告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(display ad )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。</a:t>
            </a:r>
            <a:r>
              <a:rPr lang="zh-CN" altLang="en-US" dirty="0">
                <a:solidFill>
                  <a:srgbClr val="0070C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广告商按照每展示一次</a:t>
            </a:r>
            <a:r>
              <a:rPr lang="en-US" altLang="zh-CN" dirty="0">
                <a:solidFill>
                  <a:srgbClr val="0070C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(</a:t>
            </a:r>
            <a:r>
              <a:rPr lang="zh-CN" altLang="en-US" dirty="0">
                <a:solidFill>
                  <a:srgbClr val="0070C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某个用户下载一次网页则认为该网页上的广告被展示一次</a:t>
            </a:r>
            <a:r>
              <a:rPr lang="en-US" altLang="zh-CN" dirty="0">
                <a:solidFill>
                  <a:srgbClr val="0070C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)</a:t>
            </a:r>
            <a:r>
              <a:rPr lang="zh-CN" altLang="en-US" dirty="0">
                <a:solidFill>
                  <a:srgbClr val="0070C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的固定费率付费。通常，即使是同一个用户对网页的第二次下载，也会导致一个不同的广告展示。</a:t>
            </a:r>
            <a:endParaRPr lang="en-US" altLang="zh-CN" dirty="0">
              <a:solidFill>
                <a:srgbClr val="0070C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algn="just"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rgbClr val="00206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诸如</a:t>
            </a:r>
            <a:r>
              <a:rPr lang="en-US" altLang="zh-CN" dirty="0">
                <a:solidFill>
                  <a:srgbClr val="00206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Amazon</a:t>
            </a:r>
            <a:r>
              <a:rPr lang="zh-CN" altLang="en-US" dirty="0">
                <a:solidFill>
                  <a:srgbClr val="00206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的在线商店在很多上下文中都显示广告。</a:t>
            </a:r>
            <a:r>
              <a:rPr lang="zh-CN" altLang="en-US" dirty="0">
                <a:solidFill>
                  <a:schemeClr val="accent4">
                    <a:lumMod val="50000"/>
                  </a:schemeClr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这些广告并非由广告商品的生产者来付费，而是由在线商店选出，以最大化顾客对商品感兴趣的概率。</a:t>
            </a:r>
            <a:endParaRPr lang="en-US" altLang="zh-CN" dirty="0">
              <a:solidFill>
                <a:schemeClr val="accent4">
                  <a:lumMod val="50000"/>
                </a:schemeClr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algn="just">
              <a:buFont typeface="Wingdings" panose="05000000000000000000" pitchFamily="2" charset="2"/>
              <a:buChar char="p"/>
            </a:pPr>
            <a:r>
              <a:rPr lang="zh-CN" altLang="en-US" dirty="0">
                <a:solidFill>
                  <a:srgbClr val="C0000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搜索广告</a:t>
            </a:r>
            <a:r>
              <a:rPr lang="en-US" altLang="zh-CN" dirty="0">
                <a:solidFill>
                  <a:srgbClr val="C0000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(search ad)</a:t>
            </a:r>
            <a:r>
              <a:rPr lang="zh-CN" altLang="en-US" dirty="0">
                <a:solidFill>
                  <a:srgbClr val="C0000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包含在搜索结果中。</a:t>
            </a:r>
            <a:r>
              <a:rPr lang="zh-CN" altLang="en-US" dirty="0">
                <a:solidFill>
                  <a:srgbClr val="00B0F0"/>
                </a:solidFill>
                <a:latin typeface="Californian FB" panose="0207040306080B030204" pitchFamily="18" charset="0"/>
                <a:ea typeface="方正卡通简体" panose="03000509000000000000" pitchFamily="65" charset="-122"/>
              </a:rPr>
              <a:t>广告商要为某些查询进行投标以获得在搜索结果中展示广告的权利，但是他们只在广告被点击的情况下才付费。显示广告的选择过程非常复杂。</a:t>
            </a:r>
            <a:endParaRPr lang="en-US" altLang="zh-CN" dirty="0">
              <a:solidFill>
                <a:srgbClr val="00B0F0"/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  <a:p>
            <a:pPr marL="89154" indent="0">
              <a:buNone/>
            </a:pPr>
            <a:endParaRPr lang="zh-CN" altLang="en-US" sz="2600" dirty="0">
              <a:solidFill>
                <a:schemeClr val="accent4">
                  <a:lumMod val="50000"/>
                </a:schemeClr>
              </a:solidFill>
              <a:latin typeface="Californian FB" panose="0207040306080B030204" pitchFamily="18" charset="0"/>
              <a:ea typeface="方正卡通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2436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显示式广告</a:t>
            </a:r>
          </a:p>
        </p:txBody>
      </p:sp>
      <p:sp>
        <p:nvSpPr>
          <p:cNvPr id="19458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zh-CN" altLang="en-US" dirty="0"/>
              <a:t>新闻</a:t>
            </a:r>
            <a:r>
              <a:rPr lang="en-US" altLang="zh-CN" dirty="0"/>
              <a:t>/</a:t>
            </a:r>
            <a:r>
              <a:rPr lang="zh-CN" altLang="en-US" dirty="0"/>
              <a:t>媒体网站上的广告</a:t>
            </a:r>
            <a:endParaRPr lang="en-US" altLang="zh-CN" dirty="0"/>
          </a:p>
          <a:p>
            <a:pPr eaLnBrk="1" hangingPunct="1">
              <a:lnSpc>
                <a:spcPct val="80000"/>
              </a:lnSpc>
            </a:pPr>
            <a:r>
              <a:rPr lang="zh-CN" altLang="en-US" dirty="0"/>
              <a:t>按显示付费</a:t>
            </a:r>
            <a:endParaRPr lang="en-US" altLang="zh-CN" dirty="0"/>
          </a:p>
          <a:p>
            <a:pPr lvl="1" eaLnBrk="1" hangingPunct="1">
              <a:lnSpc>
                <a:spcPct val="80000"/>
              </a:lnSpc>
            </a:pPr>
            <a:r>
              <a:rPr lang="en-US" altLang="zh-CN" dirty="0"/>
              <a:t>CPM</a:t>
            </a:r>
            <a:r>
              <a:rPr lang="zh-CN" altLang="en-US" dirty="0"/>
              <a:t>：</a:t>
            </a:r>
            <a:r>
              <a:rPr lang="en-US" altLang="zh-CN" dirty="0"/>
              <a:t>Cost per thousand </a:t>
            </a:r>
          </a:p>
          <a:p>
            <a:pPr lvl="1" eaLnBrk="1" hangingPunct="1">
              <a:lnSpc>
                <a:spcPct val="80000"/>
              </a:lnSpc>
              <a:buFont typeface="Arial" charset="0"/>
              <a:buNone/>
            </a:pPr>
            <a:r>
              <a:rPr lang="en-US" altLang="zh-CN" dirty="0"/>
              <a:t>impressions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dirty="0"/>
              <a:t>和电视</a:t>
            </a:r>
            <a:r>
              <a:rPr lang="en-US" altLang="zh-CN" dirty="0"/>
              <a:t>/</a:t>
            </a:r>
            <a:r>
              <a:rPr lang="zh-CN" altLang="en-US" dirty="0"/>
              <a:t>杂志广告类似</a:t>
            </a:r>
            <a:endParaRPr lang="en-US" altLang="zh-CN" dirty="0"/>
          </a:p>
          <a:p>
            <a:pPr eaLnBrk="1" hangingPunct="1">
              <a:lnSpc>
                <a:spcPct val="80000"/>
              </a:lnSpc>
            </a:pPr>
            <a:r>
              <a:rPr lang="zh-CN" altLang="en-US" dirty="0"/>
              <a:t>问题</a:t>
            </a:r>
            <a:endParaRPr lang="en-US" altLang="zh-CN" dirty="0"/>
          </a:p>
          <a:p>
            <a:pPr lvl="1" eaLnBrk="1" hangingPunct="1">
              <a:lnSpc>
                <a:spcPct val="80000"/>
              </a:lnSpc>
            </a:pPr>
            <a:r>
              <a:rPr lang="zh-CN" altLang="en-US" dirty="0"/>
              <a:t>读者和广告的匹配</a:t>
            </a:r>
            <a:endParaRPr lang="en-US" altLang="zh-CN" dirty="0"/>
          </a:p>
          <a:p>
            <a:pPr lvl="1" eaLnBrk="1" hangingPunct="1">
              <a:lnSpc>
                <a:spcPct val="80000"/>
              </a:lnSpc>
            </a:pPr>
            <a:r>
              <a:rPr lang="zh-CN" altLang="en-US" dirty="0"/>
              <a:t>每次观看，只值几分钱</a:t>
            </a:r>
            <a:endParaRPr lang="en-US" altLang="zh-CN" dirty="0"/>
          </a:p>
          <a:p>
            <a:pPr eaLnBrk="1" hangingPunct="1">
              <a:lnSpc>
                <a:spcPct val="80000"/>
              </a:lnSpc>
            </a:pPr>
            <a:r>
              <a:rPr lang="zh-CN" altLang="en-US" dirty="0"/>
              <a:t>改进</a:t>
            </a:r>
            <a:endParaRPr lang="en-US" altLang="zh-CN" dirty="0"/>
          </a:p>
          <a:p>
            <a:pPr lvl="1" eaLnBrk="1" hangingPunct="1">
              <a:lnSpc>
                <a:spcPct val="80000"/>
              </a:lnSpc>
            </a:pPr>
            <a:r>
              <a:rPr lang="zh-CN" altLang="en-US" dirty="0"/>
              <a:t>网站内容专门化，提高广告和读者的匹配程度。</a:t>
            </a:r>
            <a:endParaRPr lang="en-US" altLang="zh-CN" dirty="0"/>
          </a:p>
          <a:p>
            <a:pPr lvl="1" eaLnBrk="1" hangingPunct="1">
              <a:lnSpc>
                <a:spcPct val="80000"/>
              </a:lnSpc>
            </a:pPr>
            <a:r>
              <a:rPr lang="zh-CN" altLang="en-US" dirty="0"/>
              <a:t>汽车网上，放汽车广告，价格就提上来了。</a:t>
            </a:r>
            <a:endParaRPr lang="en-US" altLang="zh-CN" dirty="0"/>
          </a:p>
          <a:p>
            <a:pPr eaLnBrk="1" hangingPunct="1">
              <a:lnSpc>
                <a:spcPct val="80000"/>
              </a:lnSpc>
            </a:pPr>
            <a:endParaRPr lang="zh-CN" altLang="en-US" dirty="0"/>
          </a:p>
        </p:txBody>
      </p:sp>
      <p:pic>
        <p:nvPicPr>
          <p:cNvPr id="19459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876800" y="1143000"/>
            <a:ext cx="3576706" cy="3048000"/>
          </a:xfrm>
          <a:prstGeom prst="rect">
            <a:avLst/>
          </a:prstGeom>
          <a:noFill/>
          <a:ln w="9525">
            <a:noFill/>
            <a:miter lim="800000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显示式广告的优化</a:t>
            </a:r>
          </a:p>
        </p:txBody>
      </p:sp>
      <p:sp>
        <p:nvSpPr>
          <p:cNvPr id="20482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根据用户历史，分析用户兴趣，提高广告的针对性</a:t>
            </a:r>
            <a:endParaRPr lang="en-US" altLang="zh-CN"/>
          </a:p>
          <a:p>
            <a:pPr eaLnBrk="1" hangingPunct="1"/>
            <a:r>
              <a:rPr lang="zh-CN" altLang="en-US"/>
              <a:t>怎么获取用户历史数据？</a:t>
            </a:r>
            <a:endParaRPr lang="en-US" altLang="zh-CN"/>
          </a:p>
          <a:p>
            <a:pPr lvl="1" eaLnBrk="1" hangingPunct="1"/>
            <a:r>
              <a:rPr lang="zh-CN" altLang="en-US"/>
              <a:t>用户登录</a:t>
            </a:r>
            <a:endParaRPr lang="en-US" altLang="zh-CN"/>
          </a:p>
          <a:p>
            <a:pPr lvl="2" eaLnBrk="1" hangingPunct="1"/>
            <a:r>
              <a:rPr lang="en-US" altLang="zh-CN"/>
              <a:t>Gmail</a:t>
            </a:r>
          </a:p>
          <a:p>
            <a:pPr lvl="2" eaLnBrk="1" hangingPunct="1"/>
            <a:r>
              <a:rPr lang="zh-CN" altLang="en-US"/>
              <a:t>微信</a:t>
            </a:r>
            <a:endParaRPr lang="en-US" altLang="zh-CN"/>
          </a:p>
          <a:p>
            <a:pPr lvl="1" eaLnBrk="1" hangingPunct="1"/>
            <a:r>
              <a:rPr lang="en-US" altLang="zh-CN"/>
              <a:t>Cookie</a:t>
            </a:r>
          </a:p>
          <a:p>
            <a:pPr lvl="2" eaLnBrk="1" hangingPunct="1"/>
            <a:r>
              <a:rPr lang="zh-CN" altLang="en-US"/>
              <a:t>淘宝</a:t>
            </a:r>
            <a:endParaRPr lang="en-US" altLang="zh-CN"/>
          </a:p>
          <a:p>
            <a:pPr lvl="1" eaLnBrk="1" hangingPunct="1"/>
            <a:r>
              <a:rPr lang="zh-CN" altLang="en-US"/>
              <a:t>浏览器</a:t>
            </a:r>
          </a:p>
          <a:p>
            <a:pPr lvl="2" eaLnBrk="1" hangingPunct="1"/>
            <a:r>
              <a:rPr lang="en-US" altLang="zh-CN"/>
              <a:t>360</a:t>
            </a:r>
          </a:p>
          <a:p>
            <a:pPr lvl="1" eaLnBrk="1" hangingPunct="1"/>
            <a:r>
              <a:rPr lang="zh-CN" altLang="en-US"/>
              <a:t>网络爬虫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搜索广告的问题</a:t>
            </a:r>
          </a:p>
        </p:txBody>
      </p:sp>
      <p:sp>
        <p:nvSpPr>
          <p:cNvPr id="21506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zh-CN" altLang="en-US" sz="3000" dirty="0"/>
              <a:t>按点击付费</a:t>
            </a:r>
            <a:endParaRPr lang="en-US" altLang="zh-CN" sz="3000" dirty="0"/>
          </a:p>
          <a:p>
            <a:pPr lvl="1" eaLnBrk="1" hangingPunct="1">
              <a:lnSpc>
                <a:spcPct val="80000"/>
              </a:lnSpc>
            </a:pPr>
            <a:r>
              <a:rPr lang="en-US" altLang="zh-CN" sz="2600" dirty="0"/>
              <a:t>Overture</a:t>
            </a:r>
            <a:r>
              <a:rPr lang="zh-CN" altLang="en-US" sz="2600" dirty="0"/>
              <a:t>发明，付费排名（百度）</a:t>
            </a:r>
            <a:endParaRPr lang="en-US" altLang="zh-CN" sz="2600" dirty="0"/>
          </a:p>
          <a:p>
            <a:pPr lvl="1" eaLnBrk="1" hangingPunct="1">
              <a:lnSpc>
                <a:spcPct val="80000"/>
              </a:lnSpc>
            </a:pPr>
            <a:r>
              <a:rPr lang="en-US" altLang="zh-CN" sz="2600" dirty="0"/>
              <a:t>Google </a:t>
            </a:r>
            <a:r>
              <a:rPr lang="en-US" altLang="zh-CN" sz="2600" dirty="0" err="1"/>
              <a:t>Adwords</a:t>
            </a:r>
            <a:r>
              <a:rPr lang="zh-CN" altLang="en-US" sz="2600" dirty="0"/>
              <a:t>改进（搜索结果和广告分开）</a:t>
            </a:r>
            <a:endParaRPr lang="en-US" altLang="zh-CN" sz="2600" dirty="0"/>
          </a:p>
          <a:p>
            <a:pPr eaLnBrk="1" hangingPunct="1"/>
            <a:r>
              <a:rPr lang="zh-CN" altLang="en-US" sz="3000" dirty="0"/>
              <a:t>模式：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sz="2600" dirty="0"/>
              <a:t>广告主竞标搜索关键字</a:t>
            </a:r>
            <a:endParaRPr lang="en-US" altLang="zh-CN" sz="2600" dirty="0"/>
          </a:p>
          <a:p>
            <a:pPr lvl="1" eaLnBrk="1" hangingPunct="1">
              <a:lnSpc>
                <a:spcPct val="80000"/>
              </a:lnSpc>
            </a:pPr>
            <a:r>
              <a:rPr lang="zh-CN" altLang="en-US" sz="2600" dirty="0"/>
              <a:t>用户搜索问题，提供广告</a:t>
            </a:r>
          </a:p>
          <a:p>
            <a:pPr lvl="1" eaLnBrk="1" hangingPunct="1">
              <a:lnSpc>
                <a:spcPct val="80000"/>
              </a:lnSpc>
            </a:pPr>
            <a:r>
              <a:rPr lang="zh-CN" altLang="en-US" sz="2600" dirty="0"/>
              <a:t>广告主预算</a:t>
            </a:r>
            <a:endParaRPr lang="en-US" altLang="zh-CN" sz="2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8.2 </a:t>
            </a:r>
            <a:r>
              <a:rPr lang="zh-CN" altLang="en-US" dirty="0"/>
              <a:t>在线算法</a:t>
            </a:r>
          </a:p>
        </p:txBody>
      </p:sp>
      <p:sp>
        <p:nvSpPr>
          <p:cNvPr id="24578" name="内容占位符 2"/>
          <p:cNvSpPr>
            <a:spLocks noGrp="1"/>
          </p:cNvSpPr>
          <p:nvPr>
            <p:ph idx="1"/>
          </p:nvPr>
        </p:nvSpPr>
        <p:spPr>
          <a:xfrm>
            <a:off x="304800" y="1371600"/>
            <a:ext cx="8382000" cy="5181600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Off-line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算法</a:t>
            </a:r>
          </a:p>
          <a:p>
            <a:pPr marL="89154" indent="0">
              <a:buNone/>
            </a:pP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   离线算法</a:t>
            </a:r>
            <a:r>
              <a:rPr lang="en-US" altLang="zh-CN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( off line algorithms)</a:t>
            </a:r>
            <a:r>
              <a:rPr lang="zh-CN" altLang="en-US" sz="26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，是指基于在执行算法前输入数据已知的基本假设，也就是说，对于一个离线算法，在开始时就需要知道问题的所有输入数据，而且在解决一个问题后就要立即输出结果。</a:t>
            </a:r>
            <a:endParaRPr lang="en-US" altLang="zh-CN" sz="2600" dirty="0">
              <a:solidFill>
                <a:schemeClr val="accent3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On-line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算法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lvl="1"/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在线算法是指它可以以序列化的方式一个个的处理输入，也就是说在开始时并不需要已经知道所有的输入。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lvl="1"/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执行算法时，不知道所有的输入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lvl="1" eaLnBrk="1" hangingPunct="1"/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类似第</a:t>
            </a:r>
            <a:r>
              <a:rPr lang="en-US" altLang="zh-CN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4</a:t>
            </a:r>
            <a:r>
              <a:rPr lang="zh-CN" altLang="en-US" sz="2600" dirty="0">
                <a:solidFill>
                  <a:srgbClr val="002060"/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章中的流</a:t>
            </a:r>
            <a:endParaRPr lang="en-US" altLang="zh-CN" sz="2600" dirty="0">
              <a:solidFill>
                <a:srgbClr val="002060"/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lvl="1" eaLnBrk="1" hangingPunct="1"/>
            <a:r>
              <a:rPr lang="zh-CN" altLang="en-US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例：</a:t>
            </a: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lvl="2" eaLnBrk="1" hangingPunct="1"/>
            <a:r>
              <a:rPr lang="zh-CN" altLang="en-US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淘宝推荐商品</a:t>
            </a: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  <a:p>
            <a:pPr lvl="2" eaLnBrk="1" hangingPunct="1"/>
            <a:r>
              <a:rPr lang="zh-CN" altLang="en-US" sz="2600" dirty="0">
                <a:solidFill>
                  <a:schemeClr val="accent4">
                    <a:lumMod val="50000"/>
                  </a:schemeClr>
                </a:solidFill>
                <a:latin typeface="Bookman Old Style" panose="02050604050505020204" pitchFamily="18" charset="0"/>
                <a:ea typeface="方正卡通简体" panose="03000509000000000000" pitchFamily="65" charset="-122"/>
              </a:rPr>
              <a:t>买滑板还是租滑板？</a:t>
            </a:r>
            <a:endParaRPr lang="en-US" altLang="zh-CN" sz="2600" dirty="0">
              <a:solidFill>
                <a:schemeClr val="accent4">
                  <a:lumMod val="50000"/>
                </a:schemeClr>
              </a:solidFill>
              <a:latin typeface="Bookman Old Style" panose="02050604050505020204" pitchFamily="18" charset="0"/>
              <a:ea typeface="方正卡通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12169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>
        <a:solidFill>
          <a:schemeClr val="accent2">
            <a:lumMod val="40000"/>
            <a:lumOff val="60000"/>
          </a:schemeClr>
        </a:solidFill>
        <a:ln w="38100">
          <a:solidFill>
            <a:srgbClr val="0070C0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spDef>
    <a:lnDef>
      <a:spPr>
        <a:ln w="53975">
          <a:solidFill>
            <a:schemeClr val="accent4">
              <a:lumMod val="75000"/>
            </a:schemeClr>
          </a:solidFill>
          <a:prstDash val="solid"/>
          <a:headEnd type="none"/>
          <a:tailEnd type="stealth" w="lg" len="lg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56422</TotalTime>
  <Words>1640</Words>
  <Application>Microsoft Macintosh PowerPoint</Application>
  <PresentationFormat>全屏显示(4:3)</PresentationFormat>
  <Paragraphs>177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汉仪瑞云妃宋 W</vt:lpstr>
      <vt:lpstr>Calibri Light</vt:lpstr>
      <vt:lpstr>Wingdings 2</vt:lpstr>
      <vt:lpstr>Arial</vt:lpstr>
      <vt:lpstr>Bookman Old Style</vt:lpstr>
      <vt:lpstr>Californian FB</vt:lpstr>
      <vt:lpstr>Calibri</vt:lpstr>
      <vt:lpstr>Wingdings</vt:lpstr>
      <vt:lpstr>Corbel</vt:lpstr>
      <vt:lpstr>Module</vt:lpstr>
      <vt:lpstr> 大数据挖掘技术及其应用 Big Data Mining Technology and Applications 第8章  Web广告</vt:lpstr>
      <vt:lpstr>内容概要</vt:lpstr>
      <vt:lpstr>Web广告的现状</vt:lpstr>
      <vt:lpstr>Web广告的现状</vt:lpstr>
      <vt:lpstr>8.1 在线广告相关问题</vt:lpstr>
      <vt:lpstr>显示式广告</vt:lpstr>
      <vt:lpstr>显示式广告的优化</vt:lpstr>
      <vt:lpstr>搜索广告的问题</vt:lpstr>
      <vt:lpstr>8.2 在线算法</vt:lpstr>
      <vt:lpstr>8.2 在线算法</vt:lpstr>
      <vt:lpstr>8.2 在线算法</vt:lpstr>
      <vt:lpstr>8.2 在线算法</vt:lpstr>
      <vt:lpstr>8.2 在线算法</vt:lpstr>
      <vt:lpstr> 8.3   广告匹配问题</vt:lpstr>
      <vt:lpstr>8.3.1 完美匹配</vt:lpstr>
      <vt:lpstr>8.3.2  最大匹配贪心算法</vt:lpstr>
      <vt:lpstr>8.3.2  最大匹配贪心算法</vt:lpstr>
      <vt:lpstr>8.3.2  最大匹配贪心算法</vt:lpstr>
      <vt:lpstr>8.4   adwords 问题</vt:lpstr>
      <vt:lpstr>8.4   adwords 问题</vt:lpstr>
      <vt:lpstr>8.4   adwords 问题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jure</dc:creator>
  <cp:lastModifiedBy>智一 谭</cp:lastModifiedBy>
  <cp:revision>2525</cp:revision>
  <cp:lastPrinted>2011-10-20T04:01:43Z</cp:lastPrinted>
  <dcterms:created xsi:type="dcterms:W3CDTF">2009-06-12T17:14:38Z</dcterms:created>
  <dcterms:modified xsi:type="dcterms:W3CDTF">2023-12-19T03:10:13Z</dcterms:modified>
</cp:coreProperties>
</file>